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doc" ContentType="application/msword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56"/>
  </p:notes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70" r:id="rId13"/>
    <p:sldId id="271" r:id="rId14"/>
    <p:sldId id="272" r:id="rId15"/>
    <p:sldId id="273" r:id="rId16"/>
    <p:sldId id="274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8" r:id="rId37"/>
    <p:sldId id="299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75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57EC8CC-28E2-4C2B-A4AE-ABAE461E2B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9AB1EF-4C24-4D07-B0E1-303E99A116DB}" type="slidenum">
              <a:rPr lang="ru-RU" smtClean="0"/>
              <a:pPr/>
              <a:t>35</a:t>
            </a:fld>
            <a:endParaRPr lang="ru-RU" smtClean="0"/>
          </a:p>
        </p:txBody>
      </p:sp>
      <p:sp>
        <p:nvSpPr>
          <p:cNvPr id="71683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4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168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ACC9EB1-5077-4C04-A31B-AD9F3F089935}" type="slidenum">
              <a:rPr lang="ru-RU" sz="1200">
                <a:latin typeface="Calibri" pitchFamily="34" charset="0"/>
              </a:rPr>
              <a:pPr algn="r"/>
              <a:t>35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138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1386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32816-CF00-44F1-AB14-856BA16EFE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75BF9-B7F4-4506-93B9-142313819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B7175-EE88-4536-9503-B33C7676F7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80964-B895-4EC1-8812-DDFAB24848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DDCF2-0DC1-4189-B1C9-2383BA49EA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D3764-8915-44C4-B104-DA0B7642DB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A96A5-C63D-4550-885B-1EB3F06E96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33A96-BBD8-41D9-8D11-E65D4305E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03C11-A98A-4F09-9952-843560A567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2071F-F800-4CEB-BEC2-05CC6B78DC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3451C-E6E4-4EE6-9055-79CC6350A5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0767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4D2DB-5950-4F79-A951-20FB69AFE8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44475"/>
            <a:ext cx="838835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7F59D-6E17-4EEC-A752-19D8E4BDF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A52CF-C553-4FA0-BA21-802EBCE90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38200" y="40767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0DDB3-910C-41A0-8E32-9623DB6DA6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ED8DD-198B-46D0-9842-82D296C9A6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BD595-0B8F-4814-A2FC-E3582ABFBE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5579D-6B71-4720-B199-5D77A98F5B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0355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356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357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358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359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360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361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362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036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036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036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fld id="{EFB6AEE1-6F39-4560-ADAF-31A4500A97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0366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0367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Microsoft_Office_Word_97_-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ncham.co.uk/biochemistry.htm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40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Молекулярно-генетические методы диагностики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539750" y="5516563"/>
            <a:ext cx="8007350" cy="20193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800" smtClean="0">
                <a:solidFill>
                  <a:srgbClr val="990099"/>
                </a:solidFill>
                <a:effectLst/>
              </a:rPr>
              <a:t>Лекция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2800" smtClean="0">
                <a:solidFill>
                  <a:srgbClr val="990099"/>
                </a:solidFill>
                <a:effectLst/>
              </a:rPr>
              <a:t>Себежко Ольга Игоревна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sz="2800" smtClean="0">
              <a:solidFill>
                <a:srgbClr val="990099"/>
              </a:solidFill>
              <a:effectLst/>
            </a:endParaRPr>
          </a:p>
        </p:txBody>
      </p:sp>
      <p:pic>
        <p:nvPicPr>
          <p:cNvPr id="6148" name="Picture 4" descr="d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62213" y="2114550"/>
            <a:ext cx="4762500" cy="33893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3600" b="0" smtClean="0">
                <a:effectLst/>
              </a:rPr>
              <a:t>План</a:t>
            </a:r>
            <a:br>
              <a:rPr lang="ru-RU" sz="3600" b="0" smtClean="0">
                <a:effectLst/>
              </a:rPr>
            </a:br>
            <a:endParaRPr lang="ru-RU" sz="3600" b="0" smtClean="0">
              <a:effectLst/>
            </a:endParaRP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400" smtClean="0"/>
              <a:t>Молекулярные основы ДНК-диагностики.</a:t>
            </a:r>
          </a:p>
          <a:p>
            <a:pPr marL="609600" indent="-609600" algn="just" eaLnBrk="1" hangingPunct="1">
              <a:buFont typeface="Wingdings" pitchFamily="2" charset="2"/>
              <a:buNone/>
              <a:defRPr/>
            </a:pPr>
            <a:r>
              <a:rPr lang="ru-RU" sz="2400" smtClean="0"/>
              <a:t>2. </a:t>
            </a:r>
            <a:r>
              <a:rPr lang="ru-RU" sz="2400" smtClean="0">
                <a:effectLst/>
              </a:rPr>
              <a:t>Основные принципы, на которых базируются молекулярно-генетические методы диагностики.</a:t>
            </a:r>
          </a:p>
          <a:p>
            <a:pPr marL="609600" indent="-609600" algn="just" eaLnBrk="1" hangingPunct="1">
              <a:buFont typeface="Wingdings" pitchFamily="2" charset="2"/>
              <a:buNone/>
              <a:defRPr/>
            </a:pPr>
            <a:r>
              <a:rPr lang="ru-RU" sz="2400" smtClean="0">
                <a:effectLst/>
              </a:rPr>
              <a:t>3. Базовые методы идентификации мутаций</a:t>
            </a:r>
          </a:p>
          <a:p>
            <a:pPr marL="609600" indent="-609600" algn="just" eaLnBrk="1" hangingPunct="1">
              <a:defRPr/>
            </a:pPr>
            <a:r>
              <a:rPr lang="ru-RU" sz="2400" smtClean="0">
                <a:effectLst/>
              </a:rPr>
              <a:t>      Блот-гибридизация</a:t>
            </a:r>
          </a:p>
          <a:p>
            <a:pPr marL="609600" indent="-609600" algn="just" eaLnBrk="1" hangingPunct="1">
              <a:defRPr/>
            </a:pPr>
            <a:r>
              <a:rPr lang="ru-RU" sz="2400" smtClean="0">
                <a:effectLst/>
              </a:rPr>
              <a:t>      ПЦР</a:t>
            </a:r>
          </a:p>
          <a:p>
            <a:pPr marL="609600" indent="-609600" algn="just" eaLnBrk="1" hangingPunct="1">
              <a:buFont typeface="Wingdings" pitchFamily="2" charset="2"/>
              <a:buNone/>
              <a:defRPr/>
            </a:pPr>
            <a:r>
              <a:rPr lang="ru-RU" sz="2400" smtClean="0">
                <a:effectLst/>
              </a:rPr>
              <a:t>4. Применение методов молекулярной диагностики в идентификации останков царской семьи.</a:t>
            </a:r>
          </a:p>
          <a:p>
            <a:pPr marL="609600" indent="-609600" algn="just" eaLnBrk="1" hangingPunct="1">
              <a:buFont typeface="Wingdings" pitchFamily="2" charset="2"/>
              <a:buAutoNum type="arabicPeriod"/>
              <a:defRPr/>
            </a:pPr>
            <a:endParaRPr lang="ru-RU" sz="2400" smtClean="0">
              <a:effectLst/>
            </a:endParaRPr>
          </a:p>
          <a:p>
            <a:pPr marL="609600" indent="-609600" algn="just" eaLnBrk="1" hangingPunct="1">
              <a:buFont typeface="Wingdings" pitchFamily="2" charset="2"/>
              <a:buAutoNum type="arabicPeriod"/>
              <a:defRPr/>
            </a:pPr>
            <a:endParaRPr lang="ru-RU" sz="240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0" smtClean="0">
                <a:effectLst/>
                <a:latin typeface="Times New Roman" pitchFamily="18" charset="0"/>
              </a:rPr>
              <a:t>Литература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00063" y="1643063"/>
            <a:ext cx="8345487" cy="4452937"/>
          </a:xfrm>
        </p:spPr>
        <p:txBody>
          <a:bodyPr/>
          <a:lstStyle/>
          <a:p>
            <a:r>
              <a:rPr lang="ru-RU" sz="2800" dirty="0" smtClean="0"/>
              <a:t>1. </a:t>
            </a:r>
            <a:r>
              <a:rPr lang="ru-RU" sz="2800" dirty="0" err="1" smtClean="0"/>
              <a:t>Жимулев</a:t>
            </a:r>
            <a:r>
              <a:rPr lang="ru-RU" sz="2800" dirty="0" smtClean="0"/>
              <a:t> И.Ф.   Общая   и   молекулярная   генетика. –  Новосибирск : Издательство   Новосибирского университета, 2002, 2003. ‒ 458 с.</a:t>
            </a:r>
          </a:p>
          <a:p>
            <a:r>
              <a:rPr lang="ru-RU" sz="2800" dirty="0" smtClean="0"/>
              <a:t>2. Петухов В.Л. Генетика / В. Л. Петухов, С.Ж. </a:t>
            </a:r>
            <a:r>
              <a:rPr lang="ru-RU" sz="2800" dirty="0" err="1" smtClean="0"/>
              <a:t>Стамбеков</a:t>
            </a:r>
            <a:r>
              <a:rPr lang="ru-RU" sz="2800" dirty="0" smtClean="0"/>
              <a:t>, О.С. Короткевич: Учебник - Новосибирск, 2007. – 616 с.</a:t>
            </a:r>
          </a:p>
          <a:p>
            <a:pPr eaLnBrk="1" hangingPunct="1">
              <a:defRPr/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476250"/>
            <a:ext cx="8385175" cy="4941888"/>
          </a:xfrm>
        </p:spPr>
        <p:txBody>
          <a:bodyPr/>
          <a:lstStyle/>
          <a:p>
            <a:pPr algn="just" eaLnBrk="1" hangingPunct="1"/>
            <a:r>
              <a:rPr lang="ru-RU" sz="2400" u="sng" smtClean="0">
                <a:solidFill>
                  <a:srgbClr val="990099"/>
                </a:solidFill>
                <a:effectLst/>
                <a:latin typeface="Times New Roman" pitchFamily="18" charset="0"/>
              </a:rPr>
              <a:t>Молекулярно-генетические методы</a:t>
            </a:r>
            <a:r>
              <a:rPr lang="ru-RU" sz="2400" b="0" u="sng" smtClean="0">
                <a:effectLst/>
                <a:latin typeface="Times New Roman" pitchFamily="18" charset="0"/>
              </a:rPr>
              <a:t> </a:t>
            </a:r>
            <a:r>
              <a:rPr lang="ru-RU" sz="2400" b="0" smtClean="0">
                <a:effectLst/>
                <a:latin typeface="Times New Roman" pitchFamily="18" charset="0"/>
              </a:rPr>
              <a:t> - большая и разнообразная группа методов, предназначенная для выявления вариаций в структуре участка ДНК (аллеля, гена, региона хромосомы) вплоть до расшифровки первичной последовательности нуклеотидов.</a:t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>    </a:t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> В основе этих методов лежат генно-инженерные манипуляции с ДНК и РНК.</a:t>
            </a:r>
            <a:endParaRPr lang="ru-RU" sz="2400" b="0" u="sng" smtClean="0"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23850" y="836613"/>
            <a:ext cx="8397875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400"/>
              <a:t> </a:t>
            </a:r>
            <a:r>
              <a:rPr lang="ru-RU"/>
              <a:t>Вариации в последовательности ДНК в геноме довольно условно принято делить на </a:t>
            </a:r>
            <a:r>
              <a:rPr lang="ru-RU" b="1"/>
              <a:t>мутации</a:t>
            </a:r>
            <a:r>
              <a:rPr lang="ru-RU"/>
              <a:t> и </a:t>
            </a:r>
            <a:r>
              <a:rPr lang="ru-RU" b="1"/>
              <a:t>полиморфизм</a:t>
            </a:r>
            <a:r>
              <a:rPr lang="ru-RU"/>
              <a:t>.</a:t>
            </a:r>
          </a:p>
          <a:p>
            <a:pPr eaLnBrk="0" hangingPunct="0"/>
            <a:r>
              <a:rPr lang="ru-RU"/>
              <a:t> </a:t>
            </a:r>
          </a:p>
          <a:p>
            <a:pPr eaLnBrk="0" hangingPunct="0"/>
            <a:r>
              <a:rPr lang="ru-RU"/>
              <a:t>Под </a:t>
            </a:r>
            <a:r>
              <a:rPr lang="ru-RU" b="1"/>
              <a:t>мутацией</a:t>
            </a:r>
            <a:r>
              <a:rPr lang="ru-RU"/>
              <a:t> понимают все изменения, которое возникает в структуре ДНК спонтанно или редко, вне зависимости от места их локализации и влияния на фенотип.  </a:t>
            </a:r>
          </a:p>
          <a:p>
            <a:pPr eaLnBrk="0" hangingPunct="0"/>
            <a:endParaRPr lang="ru-RU" b="1"/>
          </a:p>
          <a:p>
            <a:pPr eaLnBrk="0" hangingPunct="0"/>
            <a:r>
              <a:rPr lang="ru-RU" b="1"/>
              <a:t>Полиморфизм</a:t>
            </a:r>
            <a:r>
              <a:rPr lang="ru-RU"/>
              <a:t>, согласно классическому определению, - это наличие нескольких (более 1) наследственных вариантов ДНК, самый редкий из которых встречается с частотой, превышающей частоту обратного мутирования. </a:t>
            </a:r>
          </a:p>
          <a:p>
            <a:pPr eaLnBrk="0" hangingPunct="0"/>
            <a:endParaRPr lang="ru-RU"/>
          </a:p>
          <a:p>
            <a:pPr algn="just" eaLnBrk="0" hangingPunct="0"/>
            <a:r>
              <a:rPr lang="ru-RU"/>
              <a:t>Случайные мутации происходят постоянно, и поэтому на практике, полиморфизмами считают те из мутаций, которые произошли давно и поэтому встречаются чаще, чем у 1% организмов в данной популяции.</a:t>
            </a:r>
          </a:p>
          <a:p>
            <a:pPr eaLnBrk="0" hangingPunct="0"/>
            <a:endParaRPr lang="ru-RU"/>
          </a:p>
          <a:p>
            <a:pPr eaLnBrk="0" hangingPunct="0"/>
            <a:endParaRPr lang="ru-RU"/>
          </a:p>
        </p:txBody>
      </p:sp>
      <p:sp>
        <p:nvSpPr>
          <p:cNvPr id="7171" name="Rectangle 3"/>
          <p:cNvSpPr>
            <a:spLocks noRot="1" noChangeArrowheads="1"/>
          </p:cNvSpPr>
          <p:nvPr/>
        </p:nvSpPr>
        <p:spPr bwMode="auto">
          <a:xfrm>
            <a:off x="827088" y="4076700"/>
            <a:ext cx="800735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endParaRPr lang="ru-RU" sz="28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260350"/>
            <a:ext cx="8007350" cy="5835650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000" dirty="0" err="1" smtClean="0">
                <a:latin typeface="Times New Roman" pitchFamily="18" charset="0"/>
              </a:rPr>
              <a:t>Алкогольдегидрогеназа</a:t>
            </a:r>
            <a:r>
              <a:rPr lang="ru-RU" sz="2000" dirty="0" smtClean="0">
                <a:latin typeface="Times New Roman" pitchFamily="18" charset="0"/>
              </a:rPr>
              <a:t> 1B окисляет спирты до альдегидов. Мутация наиболее распространенного полиморфизма ADH1B*2 47H (замена гуанина на </a:t>
            </a:r>
            <a:r>
              <a:rPr lang="ru-RU" sz="2000" dirty="0" err="1" smtClean="0">
                <a:latin typeface="Times New Roman" pitchFamily="18" charset="0"/>
              </a:rPr>
              <a:t>аденин</a:t>
            </a:r>
            <a:r>
              <a:rPr lang="ru-RU" sz="2000" dirty="0" smtClean="0">
                <a:latin typeface="Times New Roman" pitchFamily="18" charset="0"/>
              </a:rPr>
              <a:t> в положении 47)    приводит к повышенной скорости распада этанола, тем самым, ускоряя удаление спирта из крови. Это благоприятная мутация для употребляющих алкоголь.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</a:rPr>
              <a:t>Распространенность мутации составляет 4-8% в европейских популяциях.      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</a:rPr>
              <a:t>Полиморфизм ALDH2*2 (E487K G-&gt;A) </a:t>
            </a:r>
            <a:r>
              <a:rPr lang="ru-RU" sz="2000" dirty="0" err="1" smtClean="0">
                <a:latin typeface="Times New Roman" pitchFamily="18" charset="0"/>
              </a:rPr>
              <a:t>альдегиддегидрогеназы</a:t>
            </a:r>
            <a:r>
              <a:rPr lang="ru-RU" sz="2000" dirty="0" smtClean="0">
                <a:latin typeface="Times New Roman" pitchFamily="18" charset="0"/>
              </a:rPr>
              <a:t> (замена гуанина на </a:t>
            </a:r>
            <a:r>
              <a:rPr lang="ru-RU" sz="2000" dirty="0" err="1" smtClean="0">
                <a:latin typeface="Times New Roman" pitchFamily="18" charset="0"/>
              </a:rPr>
              <a:t>аденин</a:t>
            </a:r>
            <a:r>
              <a:rPr lang="ru-RU" sz="2000" dirty="0" smtClean="0">
                <a:latin typeface="Times New Roman" pitchFamily="18" charset="0"/>
              </a:rPr>
              <a:t> в </a:t>
            </a:r>
            <a:r>
              <a:rPr lang="ru-RU" sz="2000" dirty="0" err="1" smtClean="0">
                <a:latin typeface="Times New Roman" pitchFamily="18" charset="0"/>
              </a:rPr>
              <a:t>полжении</a:t>
            </a:r>
            <a:r>
              <a:rPr lang="ru-RU" sz="2000" dirty="0" smtClean="0">
                <a:latin typeface="Times New Roman" pitchFamily="18" charset="0"/>
              </a:rPr>
              <a:t> 487 ДНК гена). Полиморфизм ALDH2*2 встречается у 50% представителей монголоидной расы и практически не встречается у представителей кавказской и негроидной рас  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</a:rPr>
              <a:t>Серповидно-клеточная анемия: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</a:rPr>
              <a:t>Нормальный аллель (</a:t>
            </a:r>
            <a:r>
              <a:rPr lang="en-US" sz="2000" dirty="0" smtClean="0">
                <a:latin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</a:rPr>
              <a:t>)  - </a:t>
            </a:r>
            <a:r>
              <a:rPr lang="en-US" sz="2000" dirty="0" smtClean="0">
                <a:latin typeface="Times New Roman" pitchFamily="18" charset="0"/>
              </a:rPr>
              <a:t>CCTN</a:t>
            </a:r>
            <a:r>
              <a:rPr lang="en-US" sz="2000" b="1" dirty="0" smtClean="0">
                <a:latin typeface="Times New Roman" pitchFamily="18" charset="0"/>
              </a:rPr>
              <a:t>A</a:t>
            </a:r>
            <a:r>
              <a:rPr lang="en-US" sz="2000" dirty="0" smtClean="0">
                <a:latin typeface="Times New Roman" pitchFamily="18" charset="0"/>
              </a:rPr>
              <a:t>GG</a:t>
            </a:r>
            <a:r>
              <a:rPr lang="ru-RU" sz="2000" dirty="0" smtClean="0">
                <a:latin typeface="Times New Roman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</a:rPr>
              <a:t> Мутантный аллель (</a:t>
            </a:r>
            <a:r>
              <a:rPr lang="en-US" sz="2000" dirty="0" smtClean="0">
                <a:latin typeface="Times New Roman" pitchFamily="18" charset="0"/>
              </a:rPr>
              <a:t>S</a:t>
            </a:r>
            <a:r>
              <a:rPr lang="ru-RU" sz="2000" dirty="0" smtClean="0">
                <a:latin typeface="Times New Roman" pitchFamily="18" charset="0"/>
              </a:rPr>
              <a:t>) -   CCTN</a:t>
            </a:r>
            <a:r>
              <a:rPr lang="ru-RU" sz="2000" b="1" dirty="0" smtClean="0">
                <a:latin typeface="Times New Roman" pitchFamily="18" charset="0"/>
              </a:rPr>
              <a:t>T</a:t>
            </a:r>
            <a:r>
              <a:rPr lang="ru-RU" sz="2000" dirty="0" smtClean="0">
                <a:latin typeface="Times New Roman" pitchFamily="18" charset="0"/>
              </a:rPr>
              <a:t>GG</a:t>
            </a:r>
            <a:r>
              <a:rPr lang="ru-RU" dirty="0" smtClean="0"/>
              <a:t> </a:t>
            </a:r>
            <a:r>
              <a:rPr lang="ru-RU" sz="2000" dirty="0" smtClean="0">
                <a:latin typeface="Times New Roman" pitchFamily="18" charset="0"/>
              </a:rPr>
              <a:t>  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31 genetic mark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205038"/>
            <a:ext cx="7723187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200025"/>
            <a:ext cx="8967788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300" b="1">
                <a:solidFill>
                  <a:srgbClr val="990099"/>
                </a:solidFill>
              </a:rPr>
              <a:t>Полиморфизм ДНК. Основные типы генетических маркеров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17525" y="646113"/>
            <a:ext cx="8474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ru-RU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95288" y="765175"/>
            <a:ext cx="8424862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/>
              <a:t>По отношению к полиморфизму часто используют термин </a:t>
            </a:r>
            <a:r>
              <a:rPr lang="ru-RU" b="1"/>
              <a:t>генетический маркер</a:t>
            </a:r>
            <a:r>
              <a:rPr lang="ru-RU"/>
              <a:t>. Под маркером понимают любой участок ДНК, наследование, структуру или вариабельность  которого можно проследить.</a:t>
            </a:r>
          </a:p>
          <a:p>
            <a:pPr eaLnBrk="0" hangingPunct="0"/>
            <a:endParaRPr lang="ru-RU"/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216651022_1174338731_baldmonkey04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188913"/>
            <a:ext cx="2528887" cy="3527425"/>
          </a:xfrm>
        </p:spPr>
      </p:pic>
      <p:pic>
        <p:nvPicPr>
          <p:cNvPr id="13315" name="Picture 3" descr="1216650272_1197572996_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2997200"/>
            <a:ext cx="38893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1216649657_1189594907_001320d12393083df2750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6550" y="3524250"/>
            <a:ext cx="24574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1216650889_1204546871_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78313"/>
            <a:ext cx="2762250" cy="257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1216650888_1189594985_cherepah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43213" y="0"/>
            <a:ext cx="3241675" cy="272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1216649825_1189594907_000802ab4a63084847cf0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56325" y="188913"/>
            <a:ext cx="2987675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>
              <a:defRPr/>
            </a:pPr>
            <a:r>
              <a:rPr lang="ru-RU" sz="3600" b="0" smtClean="0">
                <a:effectLst/>
                <a:latin typeface="Times New Roman" pitchFamily="18" charset="0"/>
              </a:rPr>
              <a:t>Молекулярные основы ДНК-диагностики</a:t>
            </a:r>
            <a:r>
              <a:rPr lang="ru-RU" sz="3600" smtClean="0"/>
              <a:t/>
            </a:r>
            <a:br>
              <a:rPr lang="ru-RU" sz="3600" smtClean="0"/>
            </a:br>
            <a:endParaRPr lang="ru-RU" sz="3600" smtClean="0"/>
          </a:p>
        </p:txBody>
      </p:sp>
      <p:pic>
        <p:nvPicPr>
          <p:cNvPr id="14339" name="Picture 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02163" y="1700213"/>
            <a:ext cx="4108450" cy="4752975"/>
          </a:xfrm>
          <a:noFill/>
        </p:spPr>
      </p:pic>
      <p:pic>
        <p:nvPicPr>
          <p:cNvPr id="14340" name="Picture 4" descr="Nature April 25, 1953"/>
          <p:cNvPicPr>
            <a:picLocks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88938" y="1196975"/>
            <a:ext cx="3678237" cy="5257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8213" y="0"/>
            <a:ext cx="4395787" cy="651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DN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609600"/>
            <a:ext cx="3949700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88925" y="39688"/>
            <a:ext cx="3814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/>
              <a:t>Структура молекулы ДНК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12725" y="3668713"/>
            <a:ext cx="4514850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1400" b="1"/>
              <a:t>Азотистое основание</a:t>
            </a:r>
            <a:r>
              <a:rPr lang="ru-RU" sz="1400"/>
              <a:t>: </a:t>
            </a:r>
            <a:r>
              <a:rPr lang="en-US" sz="1400"/>
              <a:t>A, T, G, C, (U)</a:t>
            </a:r>
          </a:p>
          <a:p>
            <a:pPr eaLnBrk="0" hangingPunct="0"/>
            <a:r>
              <a:rPr lang="ru-RU" sz="1400" b="1"/>
              <a:t>Углевод</a:t>
            </a:r>
            <a:r>
              <a:rPr lang="ru-RU" sz="1400"/>
              <a:t>: Рибоза (РНК), дезоксирибоза (ДНК)</a:t>
            </a:r>
          </a:p>
          <a:p>
            <a:pPr eaLnBrk="0" hangingPunct="0"/>
            <a:r>
              <a:rPr lang="ru-RU" sz="1400" b="1"/>
              <a:t>Нуклеозид</a:t>
            </a:r>
            <a:r>
              <a:rPr lang="ru-RU" sz="1400"/>
              <a:t>: А.О. + остаток сахара</a:t>
            </a:r>
          </a:p>
          <a:p>
            <a:pPr eaLnBrk="0" hangingPunct="0"/>
            <a:r>
              <a:rPr lang="ru-RU" sz="1400" b="1"/>
              <a:t>Нуклеотид</a:t>
            </a:r>
            <a:r>
              <a:rPr lang="ru-RU" sz="1400"/>
              <a:t>: Нуклеозид + ост. фосфорной к-ты</a:t>
            </a:r>
          </a:p>
          <a:p>
            <a:pPr eaLnBrk="0" hangingPunct="0"/>
            <a:endParaRPr lang="ru-RU" sz="1400"/>
          </a:p>
          <a:p>
            <a:pPr eaLnBrk="0" hangingPunct="0"/>
            <a:r>
              <a:rPr lang="ru-RU" sz="1200" b="1"/>
              <a:t>А.О.               Нуклеозид         Нуклеотид</a:t>
            </a:r>
          </a:p>
          <a:p>
            <a:pPr eaLnBrk="0" hangingPunct="0"/>
            <a:r>
              <a:rPr lang="ru-RU" sz="1200"/>
              <a:t>Аденин (А)    Аденозин            Адениловая к-та (</a:t>
            </a:r>
            <a:r>
              <a:rPr lang="en-US" sz="1200"/>
              <a:t>AMP, dAMP)</a:t>
            </a:r>
            <a:endParaRPr lang="ru-RU" sz="1200"/>
          </a:p>
          <a:p>
            <a:pPr eaLnBrk="0" hangingPunct="0"/>
            <a:r>
              <a:rPr lang="ru-RU" sz="1200"/>
              <a:t>Гуанин (</a:t>
            </a:r>
            <a:r>
              <a:rPr lang="en-US" sz="1200"/>
              <a:t>G)     </a:t>
            </a:r>
            <a:r>
              <a:rPr lang="ru-RU" sz="1200"/>
              <a:t>Гуанозин            Гуаниловая к-та (</a:t>
            </a:r>
            <a:r>
              <a:rPr lang="en-US" sz="1200"/>
              <a:t>GMP, dGMP)</a:t>
            </a:r>
          </a:p>
          <a:p>
            <a:pPr eaLnBrk="0" hangingPunct="0"/>
            <a:r>
              <a:rPr lang="ru-RU" sz="1200"/>
              <a:t>Цитозин (С)   Цитидин            Цитидилоая к-та (</a:t>
            </a:r>
            <a:r>
              <a:rPr lang="en-US" sz="1200"/>
              <a:t>CMP, dCMP)</a:t>
            </a:r>
            <a:endParaRPr lang="ru-RU" sz="1200"/>
          </a:p>
          <a:p>
            <a:pPr eaLnBrk="0" hangingPunct="0"/>
            <a:r>
              <a:rPr lang="ru-RU" sz="1200"/>
              <a:t>Тимин (Т)      Тимидин            Тимидиловая к-та (</a:t>
            </a:r>
            <a:r>
              <a:rPr lang="en-US" sz="1200"/>
              <a:t>TMP, dTMP)</a:t>
            </a:r>
          </a:p>
          <a:p>
            <a:pPr eaLnBrk="0" hangingPunct="0"/>
            <a:r>
              <a:rPr lang="ru-RU" sz="1200"/>
              <a:t>Урацил </a:t>
            </a:r>
            <a:r>
              <a:rPr lang="en-US" sz="1200"/>
              <a:t>(U)</a:t>
            </a:r>
            <a:r>
              <a:rPr lang="ru-RU" sz="1200"/>
              <a:t>    Уридин              Уридиловая к-та (</a:t>
            </a:r>
            <a:r>
              <a:rPr lang="en-US" sz="1200"/>
              <a:t>UMP)</a:t>
            </a:r>
            <a:endParaRPr lang="ru-RU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507413" cy="1431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ДНК – самая сложная </a:t>
            </a:r>
            <a:r>
              <a:rPr lang="ru-RU" sz="35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структура в живых организмах</a:t>
            </a:r>
            <a:r>
              <a:rPr lang="ru-RU" sz="36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!</a:t>
            </a:r>
          </a:p>
        </p:txBody>
      </p:sp>
      <p:pic>
        <p:nvPicPr>
          <p:cNvPr id="16387" name="Picture 3" descr="10964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3838" y="1700213"/>
            <a:ext cx="4222750" cy="4968875"/>
          </a:xfrm>
        </p:spPr>
      </p:pic>
      <p:sp>
        <p:nvSpPr>
          <p:cNvPr id="13316" name="Text Box 4"/>
          <p:cNvSpPr txBox="1"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smtClean="0">
                <a:effectLst/>
              </a:rPr>
              <a:t>Между собой соседние нуклеотиды соединены в цепи фосфодиэфирной связью, образованной 3'-гидроксильной (3'-ОН) и 5'-фосфатной группами (5'-РО3).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smtClean="0">
                <a:effectLst/>
              </a:rPr>
              <a:t>Это свойство обуславливает наличие полярности в ДНК, т.е. противоположной направленности, а именно 5'- и 3'-концов: 5'-концу одной нити соответствует 3'-конец второй нити.</a:t>
            </a:r>
            <a:r>
              <a:rPr lang="ru-RU" sz="20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333375"/>
            <a:ext cx="8385175" cy="863600"/>
          </a:xfrm>
        </p:spPr>
        <p:txBody>
          <a:bodyPr/>
          <a:lstStyle/>
          <a:p>
            <a:pPr algn="ctr" eaLnBrk="1" hangingPunct="1"/>
            <a:r>
              <a:rPr lang="ru-RU" sz="2400" b="0" smtClean="0">
                <a:effectLst/>
                <a:latin typeface="Times New Roman" pitchFamily="18" charset="0"/>
              </a:rPr>
              <a:t>Репликация ДНК</a:t>
            </a: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9460" name="Picture 4" descr="689_1234960447_fu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289050"/>
            <a:ext cx="7993063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0"/>
            <a:ext cx="8385175" cy="881063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Геном</a:t>
            </a:r>
            <a:br>
              <a:rPr lang="ru-RU" sz="24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-вся совокупность генетического материала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838200" y="1905000"/>
            <a:ext cx="8007350" cy="2017713"/>
          </a:xfrm>
        </p:spPr>
        <p:txBody>
          <a:bodyPr/>
          <a:lstStyle/>
          <a:p>
            <a:pPr eaLnBrk="1" hangingPunct="1">
              <a:defRPr/>
            </a:pPr>
            <a:endParaRPr lang="ru-RU" sz="2800" smtClean="0"/>
          </a:p>
        </p:txBody>
      </p:sp>
      <p:sp>
        <p:nvSpPr>
          <p:cNvPr id="20484" name="Rectangle 4"/>
          <p:cNvSpPr>
            <a:spLocks noGrp="1" noRot="1" noChangeArrowheads="1"/>
          </p:cNvSpPr>
          <p:nvPr>
            <p:ph sz="half" idx="2"/>
          </p:nvPr>
        </p:nvSpPr>
        <p:spPr>
          <a:xfrm>
            <a:off x="838200" y="4078288"/>
            <a:ext cx="8007350" cy="2017712"/>
          </a:xfrm>
        </p:spPr>
        <p:txBody>
          <a:bodyPr/>
          <a:lstStyle/>
          <a:p>
            <a:pPr eaLnBrk="1" hangingPunct="1">
              <a:defRPr/>
            </a:pPr>
            <a:endParaRPr lang="ru-RU" sz="2800" smtClean="0"/>
          </a:p>
        </p:txBody>
      </p:sp>
      <p:pic>
        <p:nvPicPr>
          <p:cNvPr id="20485" name="Picture 5" descr="1097863942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111250"/>
            <a:ext cx="7343775" cy="545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385175" cy="14319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Геном</a:t>
            </a:r>
            <a:br>
              <a:rPr lang="ru-RU" sz="28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</a:br>
            <a:r>
              <a:rPr lang="ru-RU" sz="28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ядерная ДНК </a:t>
            </a:r>
            <a:r>
              <a:rPr lang="en-US" sz="28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+</a:t>
            </a:r>
            <a:r>
              <a:rPr lang="ru-RU" sz="28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митохондриальная ДНК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sz="half" idx="1"/>
          </p:nvPr>
        </p:nvSpPr>
        <p:spPr>
          <a:xfrm>
            <a:off x="838200" y="1905000"/>
            <a:ext cx="8007350" cy="2017713"/>
          </a:xfrm>
        </p:spPr>
        <p:txBody>
          <a:bodyPr/>
          <a:lstStyle/>
          <a:p>
            <a:pPr eaLnBrk="1" hangingPunct="1">
              <a:defRPr/>
            </a:pPr>
            <a:endParaRPr lang="ru-RU" sz="2800" smtClean="0"/>
          </a:p>
        </p:txBody>
      </p:sp>
      <p:sp>
        <p:nvSpPr>
          <p:cNvPr id="21508" name="Rectangle 4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323850" y="6092825"/>
            <a:ext cx="8007350" cy="5048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18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 </a:t>
            </a:r>
            <a:r>
              <a:rPr lang="ru-RU" sz="1800" smtClean="0">
                <a:solidFill>
                  <a:srgbClr val="990099"/>
                </a:solidFill>
                <a:effectLst/>
              </a:rPr>
              <a:t>человека</a:t>
            </a:r>
            <a:r>
              <a:rPr lang="ru-RU" sz="18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составляет примерно 3 млрд пар нуклеотидов</a:t>
            </a:r>
          </a:p>
        </p:txBody>
      </p:sp>
      <p:pic>
        <p:nvPicPr>
          <p:cNvPr id="21509" name="Picture 5" descr="1271847613-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557338"/>
            <a:ext cx="5056187" cy="442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592138"/>
          </a:xfrm>
        </p:spPr>
        <p:txBody>
          <a:bodyPr/>
          <a:lstStyle/>
          <a:p>
            <a:pPr algn="ctr" eaLnBrk="1" hangingPunct="1"/>
            <a:r>
              <a:rPr lang="ru-RU" sz="2800" smtClean="0">
                <a:solidFill>
                  <a:srgbClr val="990099"/>
                </a:solidFill>
                <a:effectLst/>
                <a:latin typeface="Times New Roman" pitchFamily="18" charset="0"/>
              </a:rPr>
              <a:t>Строение митохондрии. 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22532" name="Picture 4" descr="1280286404_ris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15988"/>
            <a:ext cx="8713788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smtClean="0">
                <a:solidFill>
                  <a:srgbClr val="990099"/>
                </a:solidFill>
                <a:effectLst/>
                <a:latin typeface="Times New Roman" pitchFamily="18" charset="0"/>
              </a:rPr>
              <a:t>Митохондриальная ДНК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sz="half" idx="1"/>
          </p:nvPr>
        </p:nvSpPr>
        <p:spPr>
          <a:xfrm>
            <a:off x="858838" y="4949825"/>
            <a:ext cx="7507287" cy="1077913"/>
          </a:xfrm>
        </p:spPr>
        <p:txBody>
          <a:bodyPr/>
          <a:lstStyle/>
          <a:p>
            <a:pPr eaLnBrk="1" hangingPunct="1">
              <a:defRPr/>
            </a:pPr>
            <a:endParaRPr lang="ru-RU" sz="2800" smtClean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7191404" cy="5393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utationscheme1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423863"/>
            <a:ext cx="8713787" cy="5695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81000" y="0"/>
            <a:ext cx="1414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/>
              <a:t>Мутации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57200" y="407988"/>
            <a:ext cx="70024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1400"/>
              <a:t>Мутация - любое изменение последовательности ДНК</a:t>
            </a:r>
          </a:p>
          <a:p>
            <a:pPr eaLnBrk="0" hangingPunct="0"/>
            <a:r>
              <a:rPr lang="ru-RU" sz="1400"/>
              <a:t>1. Мутации возникают скачкообразно, без переходов. Альтернативны состояния</a:t>
            </a:r>
          </a:p>
          <a:p>
            <a:pPr eaLnBrk="0" hangingPunct="0"/>
            <a:r>
              <a:rPr lang="ru-RU" sz="1400"/>
              <a:t>2. Образовавшиеся новые формы константны</a:t>
            </a:r>
          </a:p>
          <a:p>
            <a:pPr eaLnBrk="0" hangingPunct="0"/>
            <a:r>
              <a:rPr lang="ru-RU" sz="1400"/>
              <a:t>3. Мутация является качественным изменением</a:t>
            </a:r>
          </a:p>
          <a:p>
            <a:pPr eaLnBrk="0" hangingPunct="0"/>
            <a:r>
              <a:rPr lang="ru-RU" sz="1400"/>
              <a:t>4. Мутации разнонаправленны («полезные» и «вредные»)</a:t>
            </a:r>
          </a:p>
          <a:p>
            <a:pPr eaLnBrk="0" hangingPunct="0"/>
            <a:r>
              <a:rPr lang="ru-RU" sz="1400"/>
              <a:t>5. Одни и те же мутации могут возникать повторно</a:t>
            </a:r>
          </a:p>
          <a:p>
            <a:pPr eaLnBrk="0" hangingPunct="0"/>
            <a:endParaRPr lang="ru-RU" sz="1400"/>
          </a:p>
          <a:p>
            <a:pPr eaLnBrk="0" hangingPunct="0"/>
            <a:r>
              <a:rPr lang="ru-RU" sz="1400" b="1"/>
              <a:t>Классификация мутаций </a:t>
            </a:r>
            <a:r>
              <a:rPr lang="ru-RU" sz="1400"/>
              <a:t>(Инге-Вечтомов, 1989)</a:t>
            </a:r>
          </a:p>
          <a:p>
            <a:pPr eaLnBrk="0" hangingPunct="0"/>
            <a:r>
              <a:rPr lang="ru-RU" sz="1400" i="1"/>
              <a:t>По характеру изменения генома</a:t>
            </a:r>
            <a:endParaRPr lang="ru-RU" sz="1400"/>
          </a:p>
          <a:p>
            <a:pPr eaLnBrk="0" hangingPunct="0">
              <a:buFontTx/>
              <a:buChar char="•"/>
            </a:pPr>
            <a:r>
              <a:rPr lang="ru-RU" sz="1400"/>
              <a:t>        Геномные - изменения числа наборов хромосом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 Хромосомные - изменения структуры хромосом (хромосомные перестройки)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 Генные - локальные изменения последовательности ДНК</a:t>
            </a:r>
          </a:p>
          <a:p>
            <a:pPr eaLnBrk="0" hangingPunct="0"/>
            <a:r>
              <a:rPr lang="ru-RU" sz="1400" i="1"/>
              <a:t>По характеру изменения фенотипа</a:t>
            </a:r>
            <a:endParaRPr lang="ru-RU" sz="1400"/>
          </a:p>
          <a:p>
            <a:pPr eaLnBrk="0" hangingPunct="0">
              <a:buFontTx/>
              <a:buChar char="•"/>
            </a:pPr>
            <a:r>
              <a:rPr lang="ru-RU" sz="1400"/>
              <a:t>       Летальные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Морфологические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Физиологические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Биохимические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Поведенческие</a:t>
            </a:r>
          </a:p>
          <a:p>
            <a:pPr eaLnBrk="0" hangingPunct="0"/>
            <a:r>
              <a:rPr lang="ru-RU" sz="1400" i="1"/>
              <a:t>По проявлению в гетерозиготе</a:t>
            </a:r>
            <a:endParaRPr lang="ru-RU" sz="1400"/>
          </a:p>
          <a:p>
            <a:pPr eaLnBrk="0" hangingPunct="0">
              <a:buFontTx/>
              <a:buChar char="•"/>
            </a:pPr>
            <a:r>
              <a:rPr lang="ru-RU" sz="1400"/>
              <a:t>       Доминантные 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Рецессивные</a:t>
            </a:r>
          </a:p>
          <a:p>
            <a:pPr eaLnBrk="0" hangingPunct="0"/>
            <a:r>
              <a:rPr lang="ru-RU" sz="1400" i="1"/>
              <a:t>По условиям возникновения</a:t>
            </a:r>
            <a:endParaRPr lang="ru-RU" sz="1400"/>
          </a:p>
          <a:p>
            <a:pPr eaLnBrk="0" hangingPunct="0">
              <a:buFontTx/>
              <a:buChar char="•"/>
            </a:pPr>
            <a:r>
              <a:rPr lang="ru-RU" sz="1400"/>
              <a:t>       Спонтанные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Индуцированные</a:t>
            </a:r>
          </a:p>
          <a:p>
            <a:pPr eaLnBrk="0" hangingPunct="0"/>
            <a:r>
              <a:rPr lang="ru-RU" sz="1400" i="1"/>
              <a:t>По возможности наследования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 В генеративных тканях (в половых клетках)</a:t>
            </a:r>
          </a:p>
          <a:p>
            <a:pPr eaLnBrk="0" hangingPunct="0">
              <a:buFontTx/>
              <a:buChar char="•"/>
            </a:pPr>
            <a:r>
              <a:rPr lang="ru-RU" sz="1400"/>
              <a:t>      Соматические (в соматических клетках)</a:t>
            </a:r>
          </a:p>
          <a:p>
            <a:pPr eaLnBrk="0" hangingPunct="0"/>
            <a:endParaRPr lang="ru-RU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5 missense m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143000"/>
            <a:ext cx="3733800" cy="356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16 silent  mu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219200"/>
            <a:ext cx="373380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33400" y="180975"/>
            <a:ext cx="6964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/>
              <a:t>Точечные мутации - замены одного нуклеотида</a:t>
            </a:r>
            <a:endParaRPr lang="ru-RU" sz="2000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65125" y="4887913"/>
            <a:ext cx="3825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000"/>
              <a:t>Миссенс-мутация - </a:t>
            </a:r>
          </a:p>
          <a:p>
            <a:pPr eaLnBrk="0" hangingPunct="0"/>
            <a:r>
              <a:rPr lang="ru-RU" sz="2000"/>
              <a:t>замена аминокислотного остатка в белке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5364163" y="4941888"/>
            <a:ext cx="3133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000"/>
              <a:t>Молчащая замена  -</a:t>
            </a:r>
          </a:p>
          <a:p>
            <a:pPr eaLnBrk="0" hangingPunct="0"/>
            <a:r>
              <a:rPr lang="ru-RU" sz="2000"/>
              <a:t>не приводит к замене а</a:t>
            </a:r>
            <a:r>
              <a:rPr lang="en-US" sz="2000"/>
              <a:t>/</a:t>
            </a:r>
            <a:r>
              <a:rPr lang="ru-RU" sz="2000"/>
              <a:t>к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517525" y="696913"/>
            <a:ext cx="5484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000"/>
              <a:t>Точечные мутации в кодирующей части гена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7 nonsense  m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447800"/>
            <a:ext cx="3733800" cy="351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 descr="18 frameshift  mu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1524000"/>
            <a:ext cx="3581400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65125" y="5192713"/>
            <a:ext cx="35337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000"/>
              <a:t>Нонсенс-мутация - замена</a:t>
            </a:r>
          </a:p>
          <a:p>
            <a:pPr eaLnBrk="0" hangingPunct="0"/>
            <a:r>
              <a:rPr lang="ru-RU" sz="2000"/>
              <a:t>аминокислотного кодона на </a:t>
            </a:r>
          </a:p>
          <a:p>
            <a:pPr eaLnBrk="0" hangingPunct="0"/>
            <a:r>
              <a:rPr lang="ru-RU" sz="2000"/>
              <a:t>стоп-кодон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4479925" y="5192713"/>
            <a:ext cx="46640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000"/>
              <a:t>Мутация сдвига рамки считывания</a:t>
            </a:r>
          </a:p>
          <a:p>
            <a:pPr eaLnBrk="0" hangingPunct="0"/>
            <a:r>
              <a:rPr lang="ru-RU" sz="2000"/>
              <a:t>(фреймшифт) - изменение последовательности а</a:t>
            </a:r>
            <a:r>
              <a:rPr lang="en-US" sz="2000"/>
              <a:t>/</a:t>
            </a:r>
            <a:r>
              <a:rPr lang="ru-RU" sz="2000"/>
              <a:t>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9 mut affecting gene exp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447800"/>
            <a:ext cx="4318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822325" y="420688"/>
            <a:ext cx="57991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/>
              <a:t>Мутации в регуляторных областях гена</a:t>
            </a:r>
          </a:p>
          <a:p>
            <a:pPr eaLnBrk="0" hangingPunct="0"/>
            <a:r>
              <a:rPr lang="ru-RU" sz="2000"/>
              <a:t>приводят к изменению уровня его экспрессии</a:t>
            </a:r>
            <a:endParaRPr lang="ru-RU" sz="2400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822325" y="5040313"/>
            <a:ext cx="5832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000"/>
              <a:t>Мутации в сайтах сплайсинга</a:t>
            </a:r>
          </a:p>
          <a:p>
            <a:pPr eaLnBrk="0" hangingPunct="0"/>
            <a:r>
              <a:rPr lang="ru-RU" sz="2000"/>
              <a:t>приводят к изменению структуры мРНК и белка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0 somatic m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914400"/>
            <a:ext cx="4775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441325" y="269875"/>
            <a:ext cx="3216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>
                <a:latin typeface="Times New Roman" pitchFamily="18" charset="0"/>
              </a:rPr>
              <a:t>Соматические мутации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69925" y="5268913"/>
            <a:ext cx="8093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000"/>
              <a:t>Соматические мутации в гена-супрессорах опухолей - причина раковых заболеваний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385175" cy="1431925"/>
          </a:xfrm>
        </p:spPr>
        <p:txBody>
          <a:bodyPr/>
          <a:lstStyle/>
          <a:p>
            <a:pPr algn="ctr" eaLnBrk="1" hangingPunct="1"/>
            <a:r>
              <a:rPr lang="ru-RU" sz="2400" smtClean="0">
                <a:solidFill>
                  <a:srgbClr val="990099"/>
                </a:solidFill>
                <a:effectLst/>
                <a:latin typeface="Times New Roman" pitchFamily="18" charset="0"/>
              </a:rPr>
              <a:t>Основные принципы, на которых базируются молекулярно-генетические методы диагностики</a:t>
            </a:r>
          </a:p>
        </p:txBody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412875"/>
            <a:ext cx="8007350" cy="5184775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ru-RU" sz="2000" smtClean="0">
                <a:latin typeface="Times New Roman" pitchFamily="18" charset="0"/>
              </a:rPr>
              <a:t>Комплементарность нуклеотидных оснований – аденин всегда гибридизируется с гуанином, цитозин с тимином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ru-RU" sz="2000" smtClean="0">
                <a:latin typeface="Times New Roman" pitchFamily="18" charset="0"/>
              </a:rPr>
              <a:t>При нагревании происходит разъединение цепей ДНК (денатурация), то есть нормальная двухцепочечная ДНК расщепляется на две одноцепочечные.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ru-RU" sz="2000" smtClean="0">
                <a:latin typeface="Times New Roman" pitchFamily="18" charset="0"/>
              </a:rPr>
              <a:t>При охлаждении (ренатурации) происходит восстановление двуцепочечной структуры в соответствии с правилом комплементарности нуклеотидов.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ru-RU" sz="2000" smtClean="0">
                <a:latin typeface="Times New Roman" pitchFamily="18" charset="0"/>
              </a:rPr>
              <a:t>Расщепление молекулы ДНК может быть достигнуто с помощью специальных бактериальных ферментов – эндонуклеаз, рестрицирующих молекулу ДНК в местах со строго определённой для каждой эндонуклеазы последовательностью нуклеотидов.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ru-RU" sz="2000" smtClean="0">
                <a:latin typeface="Times New Roman" pitchFamily="18" charset="0"/>
              </a:rPr>
              <a:t>Фрагменты ДНК в акриламидном или агарозном гелях легко разделяются под действием электрического тока; положение фрагментов ДНК при электрофорезе определяется размерами ДНК фрагментов.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736600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rgbClr val="990099"/>
                </a:solidFill>
                <a:effectLst/>
                <a:latin typeface="Times New Roman" pitchFamily="18" charset="0"/>
              </a:rPr>
              <a:t>Рестриктазы</a:t>
            </a:r>
          </a:p>
        </p:txBody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981075"/>
            <a:ext cx="8007350" cy="5114925"/>
          </a:xfrm>
        </p:spPr>
        <p:txBody>
          <a:bodyPr/>
          <a:lstStyle/>
          <a:p>
            <a:pPr algn="just" eaLnBrk="1" hangingPunct="1"/>
            <a:r>
              <a:rPr lang="ru-RU" sz="2000" smtClean="0">
                <a:effectLst/>
                <a:latin typeface="Times New Roman" pitchFamily="18" charset="0"/>
              </a:rPr>
              <a:t>Рестриктазы - бактериальные ферменты, которые узнают специфические последовательности из 4-8 нуклеотидов в двухцепочечной молекуле ДНК и разделяют её на фрагменты в местах локализации этих последовательности, называемых </a:t>
            </a:r>
            <a:r>
              <a:rPr lang="ru-RU" sz="2000" i="1" smtClean="0">
                <a:solidFill>
                  <a:srgbClr val="990099"/>
                </a:solidFill>
                <a:effectLst/>
                <a:latin typeface="Times New Roman" pitchFamily="18" charset="0"/>
              </a:rPr>
              <a:t>сайтами рестрикции.</a:t>
            </a:r>
          </a:p>
          <a:p>
            <a:pPr algn="just" eaLnBrk="1" hangingPunct="1"/>
            <a:r>
              <a:rPr lang="ru-RU" sz="2000" smtClean="0">
                <a:effectLst/>
                <a:latin typeface="Times New Roman" pitchFamily="18" charset="0"/>
              </a:rPr>
              <a:t>Количество образующихся рестрикционных фрагментов ДНК определяется частотой встречаемости сайтов рестрикции.</a:t>
            </a:r>
          </a:p>
          <a:p>
            <a:pPr algn="just" eaLnBrk="1" hangingPunct="1"/>
            <a:r>
              <a:rPr lang="ru-RU" sz="2000" smtClean="0">
                <a:effectLst/>
                <a:latin typeface="Times New Roman" pitchFamily="18" charset="0"/>
              </a:rPr>
              <a:t>Размер (длина) образующихся рестрикционных сайтов определяется характером распространения сайтов по длине исходной ДНК. Чем чаще расположены сайты рестрикции, тем короче фрагменты.</a:t>
            </a:r>
          </a:p>
          <a:p>
            <a:pPr algn="just" eaLnBrk="1" hangingPunct="1"/>
            <a:r>
              <a:rPr lang="ru-RU" sz="2000" smtClean="0">
                <a:effectLst/>
                <a:latin typeface="Times New Roman" pitchFamily="18" charset="0"/>
              </a:rPr>
              <a:t>Сайты рестрикции м.б. использованы в качестве генетических маркёров ДНК.</a:t>
            </a:r>
          </a:p>
          <a:p>
            <a:pPr algn="just" eaLnBrk="1" hangingPunct="1"/>
            <a:r>
              <a:rPr lang="ru-RU" sz="2000" smtClean="0">
                <a:effectLst/>
                <a:latin typeface="Times New Roman" pitchFamily="18" charset="0"/>
              </a:rPr>
              <a:t>Рестрикционные фрагменты м.б. упорядочены по длине путём электрофореза в агарозном или полиакриламидном геле.</a:t>
            </a:r>
          </a:p>
          <a:p>
            <a:pPr eaLnBrk="1" hangingPunct="1"/>
            <a:endParaRPr lang="ru-RU" sz="2000" smtClean="0"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0" smtClean="0">
                <a:effectLst/>
                <a:latin typeface="Times New Roman" pitchFamily="18" charset="0"/>
              </a:rPr>
              <a:t>Сейчас известно более 500 различных  типов бактериальных рестриктаз, и каждый из этих ферментов узнаёт свою специфическую последовательность нуклеотидов.</a:t>
            </a:r>
          </a:p>
        </p:txBody>
      </p:sp>
      <p:sp>
        <p:nvSpPr>
          <p:cNvPr id="35843" name="Rectangle 3"/>
          <p:cNvSpPr>
            <a:spLocks noGrp="1" noRot="1" noChangeArrowheads="1"/>
          </p:cNvSpPr>
          <p:nvPr>
            <p:ph sz="half" idx="1"/>
          </p:nvPr>
        </p:nvSpPr>
        <p:spPr>
          <a:xfrm>
            <a:off x="838200" y="1905000"/>
            <a:ext cx="8007350" cy="2017713"/>
          </a:xfrm>
        </p:spPr>
        <p:txBody>
          <a:bodyPr/>
          <a:lstStyle/>
          <a:p>
            <a:pPr eaLnBrk="1" hangingPunct="1">
              <a:defRPr/>
            </a:pPr>
            <a:endParaRPr lang="ru-RU" sz="2800" smtClean="0"/>
          </a:p>
        </p:txBody>
      </p:sp>
      <p:sp>
        <p:nvSpPr>
          <p:cNvPr id="35844" name="Rectangle 4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755650" y="5734050"/>
            <a:ext cx="8007350" cy="8651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1800" smtClean="0"/>
              <a:t>Первая рестриктаза была выделена в 1970 г. Гамильтоном Смитом из штамма </a:t>
            </a:r>
            <a:r>
              <a:rPr lang="en-US" sz="1800" smtClean="0"/>
              <a:t>Haemophilus influence.</a:t>
            </a:r>
            <a:r>
              <a:rPr lang="ru-RU" sz="1800" smtClean="0"/>
              <a:t> Она была обозначена </a:t>
            </a:r>
            <a:r>
              <a:rPr lang="en-US" sz="1800" smtClean="0"/>
              <a:t>HindIII.</a:t>
            </a:r>
            <a:endParaRPr lang="ru-RU" sz="1800" smtClean="0"/>
          </a:p>
        </p:txBody>
      </p:sp>
      <p:pic>
        <p:nvPicPr>
          <p:cNvPr id="34821" name="Picture 5" descr="7252_1234962727_fu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484313"/>
            <a:ext cx="4608513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260350"/>
            <a:ext cx="8385175" cy="1431925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400" b="0" smtClean="0">
                <a:effectLst/>
                <a:latin typeface="Times New Roman" pitchFamily="18" charset="0"/>
              </a:rPr>
              <a:t>В 1978 г.Даниел Натанс, Вернер Арбер и Гамильтон Смит получили Нобелевскую премию по физиологии и медицине «открытие ферментов рестрикации и методов их использования для изысканий в молекулярной генетике».</a:t>
            </a:r>
            <a:r>
              <a:rPr lang="ru-RU" sz="4000" smtClean="0"/>
              <a:t> </a:t>
            </a: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35844" name="Picture 4" descr="post-3616-1149922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943100"/>
            <a:ext cx="31877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5" descr="225px-Werner_Arber_20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76475"/>
            <a:ext cx="271303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6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2275" y="4125913"/>
            <a:ext cx="3641725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517525" y="268288"/>
            <a:ext cx="8474075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400"/>
              <a:t>Гель-электрофорез нуклеиновых кислот</a:t>
            </a:r>
          </a:p>
          <a:p>
            <a:pPr eaLnBrk="0" hangingPunct="0"/>
            <a:endParaRPr lang="ru-RU"/>
          </a:p>
          <a:p>
            <a:pPr eaLnBrk="0" hangingPunct="0"/>
            <a:r>
              <a:rPr lang="ru-RU"/>
              <a:t>фракционирование молекул ДНК или РНК по размеру в гелевом носителе под действием электрического поля </a:t>
            </a:r>
          </a:p>
          <a:p>
            <a:pPr eaLnBrk="0" hangingPunct="0"/>
            <a:endParaRPr lang="ru-RU"/>
          </a:p>
          <a:p>
            <a:pPr eaLnBrk="0" hangingPunct="0"/>
            <a:r>
              <a:rPr lang="ru-RU"/>
              <a:t>Носители - агароза или полиакриламид (ПААГ)</a:t>
            </a:r>
          </a:p>
          <a:p>
            <a:pPr eaLnBrk="0" hangingPunct="0"/>
            <a:r>
              <a:rPr lang="ru-RU"/>
              <a:t>Акриламид  СН</a:t>
            </a:r>
            <a:r>
              <a:rPr lang="ru-RU" baseline="-25000"/>
              <a:t>2</a:t>
            </a:r>
            <a:r>
              <a:rPr lang="ru-RU"/>
              <a:t>=СН-СО</a:t>
            </a:r>
            <a:r>
              <a:rPr lang="en-US"/>
              <a:t>N</a:t>
            </a:r>
            <a:r>
              <a:rPr lang="ru-RU"/>
              <a:t>Н</a:t>
            </a:r>
            <a:r>
              <a:rPr lang="ru-RU" baseline="-25000"/>
              <a:t>2</a:t>
            </a:r>
          </a:p>
          <a:p>
            <a:pPr eaLnBrk="0" hangingPunct="0"/>
            <a:endParaRPr lang="ru-RU" baseline="-25000"/>
          </a:p>
          <a:p>
            <a:pPr eaLnBrk="0" hangingPunct="0"/>
            <a:r>
              <a:rPr lang="ru-RU"/>
              <a:t>Агароза - фракция природного линейного полисахарида агара (</a:t>
            </a:r>
            <a:r>
              <a:rPr lang="ru-RU">
                <a:sym typeface="Symbol" pitchFamily="18" charset="2"/>
              </a:rPr>
              <a:t></a:t>
            </a:r>
            <a:r>
              <a:rPr lang="ru-RU"/>
              <a:t>-</a:t>
            </a:r>
            <a:r>
              <a:rPr lang="en-US" i="1"/>
              <a:t>D</a:t>
            </a:r>
            <a:r>
              <a:rPr lang="ru-RU"/>
              <a:t>-галактопираноза и ангидро-</a:t>
            </a:r>
            <a:r>
              <a:rPr lang="ru-RU">
                <a:sym typeface="Symbol" pitchFamily="18" charset="2"/>
              </a:rPr>
              <a:t></a:t>
            </a:r>
            <a:r>
              <a:rPr lang="ru-RU"/>
              <a:t>-</a:t>
            </a:r>
            <a:r>
              <a:rPr lang="en-US" i="1"/>
              <a:t>L</a:t>
            </a:r>
            <a:r>
              <a:rPr lang="ru-RU"/>
              <a:t>-галактопираноза</a:t>
            </a:r>
            <a:endParaRPr lang="ru-RU" baseline="-25000"/>
          </a:p>
          <a:p>
            <a:pPr eaLnBrk="0" hangingPunct="0"/>
            <a:r>
              <a:rPr lang="ru-RU"/>
              <a:t> </a:t>
            </a:r>
            <a:endParaRPr lang="ru-RU" sz="2400"/>
          </a:p>
        </p:txBody>
      </p:sp>
      <p:pic>
        <p:nvPicPr>
          <p:cNvPr id="36867" name="Picture 3" descr="0012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3352800"/>
            <a:ext cx="4686300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752600" y="3276600"/>
            <a:ext cx="36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/>
              <a:t>+</a:t>
            </a:r>
            <a:endParaRPr lang="ru-RU" sz="2400">
              <a:latin typeface="Times New Roman" pitchFamily="18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752600" y="5715000"/>
            <a:ext cx="268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000"/>
              <a:t>-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288925" y="6156325"/>
            <a:ext cx="8361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1600"/>
              <a:t>Генотипирование полиморфизма гена активатора плазминогена в 2% агарозном геле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881063"/>
          </a:xfrm>
        </p:spPr>
        <p:txBody>
          <a:bodyPr/>
          <a:lstStyle/>
          <a:p>
            <a:pPr algn="ctr" eaLnBrk="1" hangingPunct="1"/>
            <a:r>
              <a:rPr lang="ru-RU" sz="1800" b="0" smtClean="0">
                <a:effectLst/>
                <a:latin typeface="Times New Roman" pitchFamily="18" charset="0"/>
              </a:rPr>
              <a:t>При обработке геномов значительной величины несколькими рестриктазами образуется так много фрагментов значительной величины, что их не удаётся идентифицировать с помощью электрофореза.</a:t>
            </a:r>
          </a:p>
        </p:txBody>
      </p:sp>
      <p:pic>
        <p:nvPicPr>
          <p:cNvPr id="3789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74863" y="2487613"/>
            <a:ext cx="5675312" cy="360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600" smtClean="0"/>
              <a:t>    Базовые методы   </a:t>
            </a:r>
            <a:br>
              <a:rPr lang="ru-RU" sz="3600" smtClean="0"/>
            </a:br>
            <a:r>
              <a:rPr lang="ru-RU" sz="3600" smtClean="0"/>
              <a:t>    идентификации мутаций</a:t>
            </a:r>
          </a:p>
        </p:txBody>
      </p:sp>
      <p:sp>
        <p:nvSpPr>
          <p:cNvPr id="3993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2339975" y="1989138"/>
            <a:ext cx="5727700" cy="4191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smtClean="0"/>
              <a:t>Блот-гибридизация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ru-RU" sz="2800" smtClean="0"/>
              <a:t>2.   ПЦР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0" y="2781300"/>
          <a:ext cx="1951038" cy="2016125"/>
        </p:xfrm>
        <a:graphic>
          <a:graphicData uri="http://schemas.openxmlformats.org/presentationml/2006/ole">
            <p:oleObj spid="_x0000_s1026" name="Image" r:id="rId3" imgW="2457143" imgH="2542857" progId="Photoshop.Image.7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>
            <p:ph sz="quarter" idx="3"/>
          </p:nvPr>
        </p:nvGraphicFramePr>
        <p:xfrm>
          <a:off x="0" y="4797425"/>
          <a:ext cx="1951038" cy="2060575"/>
        </p:xfrm>
        <a:graphic>
          <a:graphicData uri="http://schemas.openxmlformats.org/presentationml/2006/ole">
            <p:oleObj spid="_x0000_s1027" name="Image" r:id="rId4" imgW="2457143" imgH="2542857" progId="Photoshop.Image.7">
              <p:embed/>
            </p:oleObj>
          </a:graphicData>
        </a:graphic>
      </p:graphicFrame>
      <p:graphicFrame>
        <p:nvGraphicFramePr>
          <p:cNvPr id="1028" name="Object 6"/>
          <p:cNvGraphicFramePr>
            <a:graphicFrameLocks noChangeAspect="1"/>
          </p:cNvGraphicFramePr>
          <p:nvPr/>
        </p:nvGraphicFramePr>
        <p:xfrm>
          <a:off x="0" y="0"/>
          <a:ext cx="1951038" cy="2784475"/>
        </p:xfrm>
        <a:graphic>
          <a:graphicData uri="http://schemas.openxmlformats.org/presentationml/2006/ole">
            <p:oleObj spid="_x0000_s1028" name="Image" r:id="rId5" imgW="2457143" imgH="2542857" progId="Photoshop.Image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357688" y="785813"/>
          <a:ext cx="4375150" cy="5257800"/>
        </p:xfrm>
        <a:graphic>
          <a:graphicData uri="http://schemas.openxmlformats.org/presentationml/2006/ole">
            <p:oleObj spid="_x0000_s2050" name="Документ" r:id="rId3" imgW="6071760" imgH="7295400" progId="Word.Document.8">
              <p:embed/>
            </p:oleObj>
          </a:graphicData>
        </a:graphic>
      </p:graphicFrame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04800" y="228600"/>
            <a:ext cx="7612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/>
              <a:t>Блот-гибридизация по Саузерну (Саузерн-блоттинг)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04800" y="762000"/>
            <a:ext cx="3673475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/>
              <a:t>Блоттинг - перенос молекул</a:t>
            </a:r>
          </a:p>
          <a:p>
            <a:pPr eaLnBrk="0" hangingPunct="0"/>
            <a:r>
              <a:rPr lang="ru-RU"/>
              <a:t>ДНК из геля на другой носитель</a:t>
            </a:r>
          </a:p>
          <a:p>
            <a:pPr eaLnBrk="0" hangingPunct="0"/>
            <a:r>
              <a:rPr lang="ru-RU"/>
              <a:t>(нитроцеллюлозу)</a:t>
            </a:r>
          </a:p>
          <a:p>
            <a:pPr eaLnBrk="0" hangingPunct="0"/>
            <a:endParaRPr lang="ru-RU"/>
          </a:p>
          <a:p>
            <a:pPr eaLnBrk="0" hangingPunct="0"/>
            <a:r>
              <a:rPr lang="ru-RU"/>
              <a:t>Гибридизация - формирование 2-цепочечных молекул ДНК из 1-цепочечных молекул ДНК-матрицы и ДНК-зонда</a:t>
            </a:r>
          </a:p>
          <a:p>
            <a:pPr eaLnBrk="0" hangingPunct="0"/>
            <a:endParaRPr lang="ru-RU"/>
          </a:p>
          <a:p>
            <a:pPr eaLnBrk="0" hangingPunct="0"/>
            <a:r>
              <a:rPr lang="ru-RU" sz="1600" b="1"/>
              <a:t>Эдмунд Саузерн, 1975</a:t>
            </a:r>
          </a:p>
          <a:p>
            <a:pPr eaLnBrk="0" hangingPunct="0"/>
            <a:endParaRPr lang="ru-RU" sz="1600"/>
          </a:p>
          <a:p>
            <a:pPr eaLnBrk="0" hangingPunct="0"/>
            <a:r>
              <a:rPr lang="ru-RU" sz="1600" b="1"/>
              <a:t>Нозерн-блоттинг</a:t>
            </a:r>
            <a:r>
              <a:rPr lang="ru-RU" sz="1600"/>
              <a:t> -</a:t>
            </a:r>
          </a:p>
          <a:p>
            <a:pPr eaLnBrk="0" hangingPunct="0"/>
            <a:r>
              <a:rPr lang="ru-RU" sz="1600"/>
              <a:t>перенос РНК</a:t>
            </a:r>
          </a:p>
          <a:p>
            <a:pPr eaLnBrk="0" hangingPunct="0"/>
            <a:endParaRPr lang="ru-RU" sz="1600"/>
          </a:p>
          <a:p>
            <a:pPr eaLnBrk="0" hangingPunct="0"/>
            <a:r>
              <a:rPr lang="ru-RU" sz="1600" b="1"/>
              <a:t>Вестерн-блоттинг</a:t>
            </a:r>
            <a:r>
              <a:rPr lang="ru-RU" sz="1600"/>
              <a:t> - перенос белков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04800" y="4953000"/>
            <a:ext cx="39782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600" b="1"/>
              <a:t>ДНК-зонд</a:t>
            </a:r>
            <a:r>
              <a:rPr lang="ru-RU" sz="1600"/>
              <a:t> - одноцепочечная молекула ДНК или РНК, соответсвующая  известному гену 9участку генома) и несущая метку (радиоактивную, флюоресцентную, иммунологическую)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736600"/>
          </a:xfrm>
        </p:spPr>
        <p:txBody>
          <a:bodyPr/>
          <a:lstStyle/>
          <a:p>
            <a:pPr algn="ctr" eaLnBrk="1" hangingPunct="1"/>
            <a:r>
              <a:rPr lang="ru-RU" sz="2800" b="0" smtClean="0">
                <a:effectLst/>
              </a:rPr>
              <a:t>Типирование ДНК (</a:t>
            </a:r>
            <a:r>
              <a:rPr lang="en-US" sz="2800" b="0" smtClean="0">
                <a:effectLst/>
              </a:rPr>
              <a:t>DNA Fingerprint)</a:t>
            </a:r>
            <a:endParaRPr lang="ru-RU" sz="2800" b="0" smtClean="0">
              <a:effectLst/>
            </a:endParaRPr>
          </a:p>
        </p:txBody>
      </p:sp>
      <p:pic>
        <p:nvPicPr>
          <p:cNvPr id="3891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844675"/>
            <a:ext cx="8208963" cy="1306513"/>
          </a:xfr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55650" y="3644900"/>
            <a:ext cx="81200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Полиморфные участки генома обнаруживаются в виде имеющих</a:t>
            </a:r>
          </a:p>
          <a:p>
            <a:r>
              <a:rPr lang="ru-RU"/>
              <a:t> разную длину гомологичных фрагментов ДНК, которые образуются </a:t>
            </a:r>
          </a:p>
          <a:p>
            <a:r>
              <a:rPr lang="ru-RU"/>
              <a:t>после гидролиза геномной ДНК рестриктазами и гибридизации с зондами.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37623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dirty="0" smtClean="0"/>
              <a:t>Геномные отпечатки</a:t>
            </a:r>
            <a:endParaRPr lang="ru-RU" sz="2800" dirty="0" smtClean="0"/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0" y="1916113"/>
            <a:ext cx="3927475" cy="4191000"/>
          </a:xfrm>
        </p:spPr>
        <p:txBody>
          <a:bodyPr/>
          <a:lstStyle/>
          <a:p>
            <a:pPr eaLnBrk="1" hangingPunct="1">
              <a:defRPr/>
            </a:pPr>
            <a:endParaRPr lang="ru-RU" sz="2800" smtClean="0"/>
          </a:p>
        </p:txBody>
      </p:sp>
      <p:sp>
        <p:nvSpPr>
          <p:cNvPr id="39940" name="Rectangle 4"/>
          <p:cNvSpPr>
            <a:spLocks noGrp="1" noRot="1" noChangeArrowheads="1"/>
          </p:cNvSpPr>
          <p:nvPr>
            <p:ph sz="half" idx="2"/>
          </p:nvPr>
        </p:nvSpPr>
        <p:spPr>
          <a:xfrm>
            <a:off x="3708400" y="765175"/>
            <a:ext cx="5435600" cy="6092825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1600" b="1" dirty="0" smtClean="0">
                <a:effectLst/>
                <a:latin typeface="Times New Roman" pitchFamily="18" charset="0"/>
              </a:rPr>
              <a:t>Результаты идентификационной экспертизы, </a:t>
            </a:r>
            <a:r>
              <a:rPr lang="ru-RU" sz="1600" dirty="0" smtClean="0">
                <a:effectLst/>
                <a:latin typeface="Times New Roman" pitchFamily="18" charset="0"/>
              </a:rPr>
              <a:t> </a:t>
            </a:r>
            <a:br>
              <a:rPr lang="ru-RU" sz="1600" dirty="0" smtClean="0">
                <a:effectLst/>
                <a:latin typeface="Times New Roman" pitchFamily="18" charset="0"/>
              </a:rPr>
            </a:br>
            <a:r>
              <a:rPr lang="ru-RU" sz="1600" b="1" dirty="0" smtClean="0">
                <a:effectLst/>
                <a:latin typeface="Times New Roman" pitchFamily="18" charset="0"/>
              </a:rPr>
              <a:t>полученные с помощью меченного </a:t>
            </a:r>
            <a:r>
              <a:rPr lang="ru-RU" sz="1600" b="1" dirty="0" err="1" smtClean="0">
                <a:effectLst/>
                <a:latin typeface="Times New Roman" pitchFamily="18" charset="0"/>
              </a:rPr>
              <a:t>дигоксигенином</a:t>
            </a:r>
            <a:r>
              <a:rPr lang="ru-RU" sz="1600" b="1" dirty="0" smtClean="0">
                <a:effectLst/>
                <a:latin typeface="Times New Roman" pitchFamily="18" charset="0"/>
              </a:rPr>
              <a:t> молекулярного зонда (САС)5 И. </a:t>
            </a:r>
            <a:r>
              <a:rPr lang="ru-RU" sz="1600" b="1" dirty="0" err="1" smtClean="0">
                <a:effectLst/>
                <a:latin typeface="Times New Roman" pitchFamily="18" charset="0"/>
              </a:rPr>
              <a:t>Эпплена</a:t>
            </a:r>
            <a:r>
              <a:rPr lang="ru-RU" sz="1600" b="1" dirty="0" smtClean="0">
                <a:effectLst/>
                <a:latin typeface="Times New Roman" pitchFamily="18" charset="0"/>
              </a:rPr>
              <a:t> (слева</a:t>
            </a:r>
            <a:r>
              <a:rPr lang="ru-RU" sz="1600" b="1" dirty="0" smtClean="0">
                <a:effectLst/>
                <a:latin typeface="Times New Roman" pitchFamily="18" charset="0"/>
              </a:rPr>
              <a:t>), Иванов, 1996</a:t>
            </a:r>
            <a:endParaRPr lang="ru-RU" sz="1600" dirty="0" smtClean="0">
              <a:effectLst/>
              <a:latin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</a:pPr>
            <a:r>
              <a:rPr lang="ru-RU" sz="1600" dirty="0" smtClean="0">
                <a:effectLst/>
                <a:latin typeface="Times New Roman" pitchFamily="18" charset="0"/>
              </a:rPr>
              <a:t>"Отпечатки", характеризующие препараты геномной ДНК, которые были получены из следов крови на одежде подозреваемого в убийстве (1) и из лимфоцитов крови погибшего (2), идентичны и в то же время отличаются от образца крови самого подозреваемого (3) 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ru-RU" sz="1600" b="1" dirty="0" smtClean="0">
                <a:effectLst/>
                <a:latin typeface="Times New Roman" pitchFamily="18" charset="0"/>
              </a:rPr>
              <a:t>Геномные "отпечатки" четырех неродственных индивидуумов, полученные с использованием зонда М13 в качестве </a:t>
            </a:r>
            <a:r>
              <a:rPr lang="ru-RU" sz="1600" b="1" dirty="0" err="1" smtClean="0">
                <a:effectLst/>
                <a:latin typeface="Times New Roman" pitchFamily="18" charset="0"/>
              </a:rPr>
              <a:t>гибридизационной</a:t>
            </a:r>
            <a:r>
              <a:rPr lang="ru-RU" sz="1600" b="1" dirty="0" smtClean="0">
                <a:effectLst/>
                <a:latin typeface="Times New Roman" pitchFamily="18" charset="0"/>
              </a:rPr>
              <a:t> пробы для анализа </a:t>
            </a:r>
            <a:r>
              <a:rPr lang="ru-RU" sz="1600" b="1" dirty="0" err="1" smtClean="0">
                <a:effectLst/>
                <a:latin typeface="Times New Roman" pitchFamily="18" charset="0"/>
              </a:rPr>
              <a:t>рестриктазного</a:t>
            </a:r>
            <a:r>
              <a:rPr lang="ru-RU" sz="1600" b="1" dirty="0" smtClean="0">
                <a:effectLst/>
                <a:latin typeface="Times New Roman" pitchFamily="18" charset="0"/>
              </a:rPr>
              <a:t> </a:t>
            </a:r>
            <a:r>
              <a:rPr lang="ru-RU" sz="1600" b="1" dirty="0" err="1" smtClean="0">
                <a:effectLst/>
                <a:latin typeface="Times New Roman" pitchFamily="18" charset="0"/>
              </a:rPr>
              <a:t>гидролизата</a:t>
            </a:r>
            <a:r>
              <a:rPr lang="ru-RU" sz="1600" b="1" dirty="0" smtClean="0">
                <a:effectLst/>
                <a:latin typeface="Times New Roman" pitchFamily="18" charset="0"/>
              </a:rPr>
              <a:t> суммарной геномной ДНК человека</a:t>
            </a:r>
            <a:endParaRPr lang="ru-RU" sz="1600" dirty="0" smtClean="0">
              <a:effectLst/>
              <a:latin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</a:pPr>
            <a:r>
              <a:rPr lang="ru-RU" sz="1600" dirty="0" smtClean="0">
                <a:effectLst/>
                <a:latin typeface="Times New Roman" pitchFamily="18" charset="0"/>
              </a:rPr>
              <a:t>Для каждого индивидуума (если это не монозиготные близнецы), характерен свой, присущий только ему набор отличающихся по длине </a:t>
            </a:r>
            <a:r>
              <a:rPr lang="ru-RU" sz="1600" dirty="0" err="1" smtClean="0">
                <a:effectLst/>
                <a:latin typeface="Times New Roman" pitchFamily="18" charset="0"/>
              </a:rPr>
              <a:t>минисателлитных</a:t>
            </a:r>
            <a:r>
              <a:rPr lang="ru-RU" sz="1600" dirty="0" smtClean="0">
                <a:effectLst/>
                <a:latin typeface="Times New Roman" pitchFamily="18" charset="0"/>
              </a:rPr>
              <a:t> фрагментов, который при электрофоретическом анализе выявляется как индивидуально- специфичная нерегулярная "лестница" из поперечных полос, большая часть которых у </a:t>
            </a:r>
            <a:r>
              <a:rPr lang="ru-RU" sz="1600" dirty="0" err="1" smtClean="0">
                <a:effectLst/>
                <a:latin typeface="Times New Roman" pitchFamily="18" charset="0"/>
              </a:rPr>
              <a:t>неродственников</a:t>
            </a:r>
            <a:r>
              <a:rPr lang="ru-RU" sz="1600" dirty="0" smtClean="0">
                <a:effectLst/>
                <a:latin typeface="Times New Roman" pitchFamily="18" charset="0"/>
              </a:rPr>
              <a:t> не совпадает. У близких родственников число совпадений полос может быть существенно больше </a:t>
            </a:r>
          </a:p>
        </p:txBody>
      </p:sp>
      <p:pic>
        <p:nvPicPr>
          <p:cNvPr id="39941" name="Picture 5" descr="INDI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3629025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>
            <p:ph sz="half" idx="1"/>
          </p:nvPr>
        </p:nvGraphicFramePr>
        <p:xfrm>
          <a:off x="5580063" y="4005263"/>
          <a:ext cx="439737" cy="487362"/>
        </p:xfrm>
        <a:graphic>
          <a:graphicData uri="http://schemas.openxmlformats.org/presentationml/2006/ole">
            <p:oleObj spid="_x0000_s3074" name="Пакет" r:id="rId3" imgW="438120" imgH="485640" progId="Package">
              <p:embed/>
            </p:oleObj>
          </a:graphicData>
        </a:graphic>
      </p:graphicFrame>
      <p:pic>
        <p:nvPicPr>
          <p:cNvPr id="3076" name="Picture 4"/>
          <p:cNvPicPr>
            <a:picLocks noChangeAspect="1" noChangeArrowheads="1"/>
          </p:cNvPicPr>
          <p:nvPr>
            <p:ph type="body" sz="half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539750" y="549275"/>
            <a:ext cx="4103688" cy="5529263"/>
          </a:xfrm>
        </p:spPr>
      </p:pic>
      <p:pic>
        <p:nvPicPr>
          <p:cNvPr id="3077" name="Picture 5" descr="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13363" y="765175"/>
            <a:ext cx="3128962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219700" y="5661025"/>
            <a:ext cx="3441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Лауреат нобелевской премии</a:t>
            </a:r>
          </a:p>
          <a:p>
            <a:r>
              <a:rPr lang="ru-RU"/>
              <a:t>По химии 1993 г. Кари Маллис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4096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549275"/>
            <a:ext cx="8007350" cy="5835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algn="ctr" eaLnBrk="1" hangingPunct="1">
              <a:defRPr/>
            </a:pPr>
            <a:r>
              <a:rPr lang="ru-RU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Полимеразная цепная реакция (ПЦР)</a:t>
            </a:r>
            <a:endParaRPr lang="en-US" smtClean="0">
              <a:solidFill>
                <a:srgbClr val="99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844675"/>
            <a:ext cx="8229600" cy="4311650"/>
          </a:xfrm>
        </p:spPr>
        <p:txBody>
          <a:bodyPr/>
          <a:lstStyle/>
          <a:p>
            <a:pPr marL="273050" indent="-273050" eaLnBrk="1" hangingPunct="1">
              <a:lnSpc>
                <a:spcPct val="90000"/>
              </a:lnSpc>
              <a:defRPr/>
            </a:pPr>
            <a:r>
              <a:rPr lang="ru-RU" sz="3400" smtClean="0"/>
              <a:t>Выделенная ДНК</a:t>
            </a:r>
          </a:p>
          <a:p>
            <a:pPr marL="273050" indent="-273050" eaLnBrk="1" hangingPunct="1">
              <a:lnSpc>
                <a:spcPct val="90000"/>
              </a:lnSpc>
              <a:defRPr/>
            </a:pPr>
            <a:r>
              <a:rPr lang="ru-RU" sz="3400" smtClean="0"/>
              <a:t>Буфер</a:t>
            </a:r>
          </a:p>
          <a:p>
            <a:pPr marL="273050" indent="-273050" eaLnBrk="1" hangingPunct="1">
              <a:lnSpc>
                <a:spcPct val="90000"/>
              </a:lnSpc>
              <a:defRPr/>
            </a:pPr>
            <a:r>
              <a:rPr lang="en-US" sz="3400" smtClean="0">
                <a:latin typeface="Gill Sans MT" pitchFamily="34" charset="0"/>
              </a:rPr>
              <a:t>Mg</a:t>
            </a:r>
          </a:p>
          <a:p>
            <a:pPr marL="273050" indent="-273050" eaLnBrk="1" hangingPunct="1">
              <a:lnSpc>
                <a:spcPct val="90000"/>
              </a:lnSpc>
              <a:defRPr/>
            </a:pPr>
            <a:r>
              <a:rPr lang="en-US" sz="3400" smtClean="0">
                <a:latin typeface="Gill Sans MT" pitchFamily="34" charset="0"/>
              </a:rPr>
              <a:t>dNTPs (dA, dC, dT, dG)</a:t>
            </a:r>
          </a:p>
          <a:p>
            <a:pPr marL="273050" indent="-273050" eaLnBrk="1" hangingPunct="1">
              <a:lnSpc>
                <a:spcPct val="90000"/>
              </a:lnSpc>
              <a:defRPr/>
            </a:pPr>
            <a:r>
              <a:rPr lang="en-US" sz="3400" smtClean="0">
                <a:latin typeface="Gill Sans MT" pitchFamily="34" charset="0"/>
              </a:rPr>
              <a:t>Taq-</a:t>
            </a:r>
            <a:r>
              <a:rPr lang="ru-RU" sz="3400" smtClean="0"/>
              <a:t>полимераза</a:t>
            </a:r>
          </a:p>
          <a:p>
            <a:pPr marL="273050" indent="-273050" eaLnBrk="1" hangingPunct="1">
              <a:lnSpc>
                <a:spcPct val="90000"/>
              </a:lnSpc>
              <a:defRPr/>
            </a:pPr>
            <a:r>
              <a:rPr lang="ru-RU" sz="3400" smtClean="0"/>
              <a:t>Праймеры («туда и обратно»)</a:t>
            </a:r>
          </a:p>
          <a:p>
            <a:pPr marL="273050" indent="-273050" eaLnBrk="1" hangingPunct="1">
              <a:lnSpc>
                <a:spcPct val="90000"/>
              </a:lnSpc>
              <a:defRPr/>
            </a:pPr>
            <a:r>
              <a:rPr lang="ru-RU" sz="3400" smtClean="0"/>
              <a:t>Амплификатор</a:t>
            </a:r>
          </a:p>
          <a:p>
            <a:pPr marL="273050" indent="-273050" eaLnBrk="1" hangingPunct="1">
              <a:lnSpc>
                <a:spcPct val="90000"/>
              </a:lnSpc>
              <a:defRPr/>
            </a:pPr>
            <a:endParaRPr lang="ru-RU" sz="3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20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Применение методов молекулярной диагностики в идентификации останков царской семьи</a:t>
            </a:r>
          </a:p>
        </p:txBody>
      </p:sp>
      <p:pic>
        <p:nvPicPr>
          <p:cNvPr id="45059" name="Picture 3" descr="то что надо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84438" y="1905000"/>
            <a:ext cx="4895850" cy="4729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12838" y="242888"/>
            <a:ext cx="7537450" cy="738187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0" smtClean="0">
                <a:solidFill>
                  <a:srgbClr val="990099"/>
                </a:solidFill>
                <a:effectLst/>
                <a:latin typeface="Times New Roman" pitchFamily="18" charset="0"/>
              </a:rPr>
              <a:t>1этап:</a:t>
            </a:r>
            <a:r>
              <a:rPr lang="ru-RU" b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ru-RU" sz="2800" b="0" smtClean="0">
                <a:solidFill>
                  <a:srgbClr val="990099"/>
                </a:solidFill>
                <a:effectLst/>
                <a:latin typeface="Times New Roman" pitchFamily="18" charset="0"/>
              </a:rPr>
              <a:t>определение половой принадлежности по ДНКс помощью амелогенинового теста</a:t>
            </a:r>
          </a:p>
        </p:txBody>
      </p:sp>
      <p:pic>
        <p:nvPicPr>
          <p:cNvPr id="46083" name="Picture 3" descr="02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150" y="1312863"/>
            <a:ext cx="2806700" cy="394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4" descr="-100M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78313" y="1433513"/>
            <a:ext cx="1755775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AutoShape 5"/>
          <p:cNvSpPr>
            <a:spLocks noChangeArrowheads="1"/>
          </p:cNvSpPr>
          <p:nvPr/>
        </p:nvSpPr>
        <p:spPr bwMode="auto">
          <a:xfrm>
            <a:off x="4267200" y="1422400"/>
            <a:ext cx="1778000" cy="1828800"/>
          </a:xfrm>
          <a:prstGeom prst="wedgeRectCallout">
            <a:avLst>
              <a:gd name="adj1" fmla="val -155181"/>
              <a:gd name="adj2" fmla="val -23088"/>
            </a:avLst>
          </a:prstGeom>
          <a:noFill/>
          <a:ln w="34925" algn="ctr">
            <a:solidFill>
              <a:srgbClr val="FF9933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>
              <a:latin typeface="Garamond" pitchFamily="18" charset="0"/>
            </a:endParaRPr>
          </a:p>
        </p:txBody>
      </p:sp>
      <p:sp>
        <p:nvSpPr>
          <p:cNvPr id="51206" name="AutoShape 6"/>
          <p:cNvSpPr>
            <a:spLocks/>
          </p:cNvSpPr>
          <p:nvPr/>
        </p:nvSpPr>
        <p:spPr bwMode="auto">
          <a:xfrm>
            <a:off x="5537200" y="3479800"/>
            <a:ext cx="3606800" cy="927100"/>
          </a:xfrm>
          <a:prstGeom prst="accentCallout2">
            <a:avLst>
              <a:gd name="adj1" fmla="val 12329"/>
              <a:gd name="adj2" fmla="val -2111"/>
              <a:gd name="adj3" fmla="val 12329"/>
              <a:gd name="adj4" fmla="val -28829"/>
              <a:gd name="adj5" fmla="val -43833"/>
              <a:gd name="adj6" fmla="val -29227"/>
            </a:avLst>
          </a:prstGeom>
          <a:noFill/>
          <a:ln w="31750">
            <a:solidFill>
              <a:srgbClr val="89D8FF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00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Амелогенин – белок, образующий структурный матрикс зубной эмали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881063"/>
          </a:xfrm>
        </p:spPr>
        <p:txBody>
          <a:bodyPr/>
          <a:lstStyle/>
          <a:p>
            <a:pPr algn="just" eaLnBrk="1" hangingPunct="1"/>
            <a:r>
              <a:rPr lang="ru-RU" sz="2800" smtClean="0">
                <a:solidFill>
                  <a:srgbClr val="990099"/>
                </a:solidFill>
                <a:effectLst/>
                <a:latin typeface="Times New Roman" pitchFamily="18" charset="0"/>
              </a:rPr>
              <a:t>Схема определения пола 9 скелетов, обнаруженных в екатеринбургском захоронении с помощью амелогенинового теста</a:t>
            </a:r>
          </a:p>
        </p:txBody>
      </p:sp>
      <p:sp>
        <p:nvSpPr>
          <p:cNvPr id="552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50180" name="Picture 4" descr="чмкп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44675"/>
            <a:ext cx="8569325" cy="465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1098550"/>
          </a:xfrm>
        </p:spPr>
        <p:txBody>
          <a:bodyPr/>
          <a:lstStyle/>
          <a:p>
            <a:pPr algn="ctr" eaLnBrk="1" hangingPunct="1"/>
            <a:r>
              <a:rPr lang="ru-RU" sz="2800" b="0" smtClean="0">
                <a:solidFill>
                  <a:schemeClr val="tx1"/>
                </a:solidFill>
                <a:effectLst/>
                <a:latin typeface="Times New Roman" pitchFamily="18" charset="0"/>
              </a:rPr>
              <a:t>Электрофореграмма определения пола 9 скелетов амелогениновым тестом</a:t>
            </a:r>
          </a:p>
        </p:txBody>
      </p:sp>
      <p:pic>
        <p:nvPicPr>
          <p:cNvPr id="5120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57338"/>
            <a:ext cx="9144000" cy="53006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1889125"/>
          </a:xfrm>
        </p:spPr>
        <p:txBody>
          <a:bodyPr/>
          <a:lstStyle/>
          <a:p>
            <a:pPr algn="just" eaLnBrk="1" hangingPunct="1"/>
            <a:r>
              <a:rPr lang="ru-RU" sz="2400" b="0" smtClean="0">
                <a:effectLst/>
                <a:latin typeface="Times New Roman" pitchFamily="18" charset="0"/>
              </a:rPr>
              <a:t>2 этап: установление родственной группы среди 9 человек  с помощью микросателлитов </a:t>
            </a:r>
            <a:r>
              <a:rPr lang="en-US" sz="2400" b="0" smtClean="0">
                <a:effectLst/>
                <a:latin typeface="Times New Roman" pitchFamily="18" charset="0"/>
              </a:rPr>
              <a:t>STRs (short tandem repeat) </a:t>
            </a:r>
            <a:r>
              <a:rPr lang="ru-RU" sz="2400" b="0" smtClean="0">
                <a:effectLst/>
                <a:latin typeface="Times New Roman" pitchFamily="18" charset="0"/>
              </a:rPr>
              <a:t>– </a:t>
            </a:r>
            <a:r>
              <a:rPr lang="ru-RU" sz="2000" b="0" smtClean="0">
                <a:effectLst/>
                <a:latin typeface="Times New Roman" pitchFamily="18" charset="0"/>
              </a:rPr>
              <a:t>коротких тандемных повторов с длиной мономера от 1 до 7 нуклеотидов.</a:t>
            </a:r>
            <a:br>
              <a:rPr lang="ru-RU" sz="2000" b="0" smtClean="0">
                <a:effectLst/>
                <a:latin typeface="Times New Roman" pitchFamily="18" charset="0"/>
              </a:rPr>
            </a:br>
            <a:r>
              <a:rPr lang="ru-RU" sz="2000" b="0" smtClean="0">
                <a:effectLst/>
                <a:latin typeface="Times New Roman" pitchFamily="18" charset="0"/>
              </a:rPr>
              <a:t>При этом распределение аллелей соответствует менделевскому типу распределения.</a:t>
            </a:r>
          </a:p>
        </p:txBody>
      </p:sp>
      <p:pic>
        <p:nvPicPr>
          <p:cNvPr id="52227" name="Picture 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3716338"/>
            <a:ext cx="5976938" cy="4821237"/>
          </a:xfrm>
          <a:noFill/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187450" y="2133600"/>
            <a:ext cx="64087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Анализировалось 5 независимых локусов, расположенных на 5, 6, 11, 12, 15 хромосомах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042988" y="3213100"/>
            <a:ext cx="7559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/>
              <a:t>Была выделена родственная группа из отца, матери и трёх дочерей.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0"/>
            <a:ext cx="8385175" cy="1431925"/>
          </a:xfrm>
        </p:spPr>
        <p:txBody>
          <a:bodyPr/>
          <a:lstStyle/>
          <a:p>
            <a:pPr algn="just" eaLnBrk="1" hangingPunct="1"/>
            <a:r>
              <a:rPr lang="ru-RU" sz="2800" b="0" smtClean="0">
                <a:effectLst/>
                <a:latin typeface="Times New Roman" pitchFamily="18" charset="0"/>
              </a:rPr>
              <a:t>3 этап: Наследование генетических маркёров мтДНК в роду Романовых</a:t>
            </a:r>
          </a:p>
        </p:txBody>
      </p:sp>
      <p:pic>
        <p:nvPicPr>
          <p:cNvPr id="53251" name="Picture 3" descr="cel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1844675"/>
            <a:ext cx="7777163" cy="43211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952500"/>
          </a:xfrm>
        </p:spPr>
        <p:txBody>
          <a:bodyPr/>
          <a:lstStyle/>
          <a:p>
            <a:pPr algn="ctr" eaLnBrk="1" hangingPunct="1"/>
            <a:r>
              <a:rPr lang="ru-RU" sz="2800" b="0" smtClean="0">
                <a:effectLst/>
                <a:latin typeface="Times New Roman" pitchFamily="18" charset="0"/>
              </a:rPr>
              <a:t>Важное свойство митохондриальной ДНК – наследование по материнской линии</a:t>
            </a:r>
          </a:p>
        </p:txBody>
      </p:sp>
      <p:sp>
        <p:nvSpPr>
          <p:cNvPr id="593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</p:txBody>
      </p:sp>
      <p:pic>
        <p:nvPicPr>
          <p:cNvPr id="54276" name="Picture 4" descr="mitochondrialdna_aga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341438"/>
            <a:ext cx="7200900" cy="536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952500"/>
          </a:xfrm>
        </p:spPr>
        <p:txBody>
          <a:bodyPr/>
          <a:lstStyle/>
          <a:p>
            <a:pPr algn="just" eaLnBrk="1" hangingPunct="1"/>
            <a:r>
              <a:rPr lang="en-US" sz="2600" b="0" smtClean="0">
                <a:effectLst/>
                <a:latin typeface="Times New Roman" pitchFamily="18" charset="0"/>
              </a:rPr>
              <a:t>D</a:t>
            </a:r>
            <a:r>
              <a:rPr lang="ru-RU" sz="2600" b="0" smtClean="0">
                <a:effectLst/>
                <a:latin typeface="Times New Roman" pitchFamily="18" charset="0"/>
              </a:rPr>
              <a:t>-петля содержит 2 гипервариабельных участка </a:t>
            </a:r>
            <a:r>
              <a:rPr lang="en-US" sz="2600" b="0" smtClean="0">
                <a:effectLst/>
                <a:latin typeface="Times New Roman" pitchFamily="18" charset="0"/>
              </a:rPr>
              <a:t>HV1 </a:t>
            </a:r>
            <a:r>
              <a:rPr lang="ru-RU" sz="2600" b="0" smtClean="0">
                <a:effectLst/>
                <a:latin typeface="Times New Roman" pitchFamily="18" charset="0"/>
              </a:rPr>
              <a:t>и </a:t>
            </a:r>
            <a:r>
              <a:rPr lang="en-US" sz="2600" b="0" smtClean="0">
                <a:effectLst/>
                <a:latin typeface="Times New Roman" pitchFamily="18" charset="0"/>
              </a:rPr>
              <a:t>HV2</a:t>
            </a:r>
            <a:r>
              <a:rPr lang="ru-RU" sz="2600" b="0" smtClean="0">
                <a:effectLst/>
                <a:latin typeface="Times New Roman" pitchFamily="18" charset="0"/>
              </a:rPr>
              <a:t>. Они полностью совпадают у родственников по материнской линии.</a:t>
            </a:r>
            <a:r>
              <a:rPr lang="ru-RU" sz="2400" b="0" smtClean="0">
                <a:effectLst/>
                <a:latin typeface="Times New Roman" pitchFamily="18" charset="0"/>
              </a:rPr>
              <a:t> </a:t>
            </a:r>
          </a:p>
        </p:txBody>
      </p:sp>
      <p:sp>
        <p:nvSpPr>
          <p:cNvPr id="604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11188" y="2060575"/>
            <a:ext cx="8532812" cy="4406900"/>
          </a:xfrm>
        </p:spPr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55300" name="Picture 4" descr="400px-Mitochondrial_DNA_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1916113"/>
            <a:ext cx="4713288" cy="380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ru-RU" sz="2400" b="0" smtClean="0">
                <a:solidFill>
                  <a:schemeClr val="tx1"/>
                </a:solidFill>
                <a:effectLst/>
                <a:latin typeface="Times New Roman" pitchFamily="18" charset="0"/>
              </a:rPr>
              <a:t>Митохондриальный генетический код Николая </a:t>
            </a:r>
            <a:r>
              <a:rPr lang="en-US" sz="2400" b="0" smtClean="0">
                <a:solidFill>
                  <a:schemeClr val="tx1"/>
                </a:solidFill>
                <a:effectLst/>
                <a:latin typeface="Times New Roman" pitchFamily="18" charset="0"/>
              </a:rPr>
              <a:t>II</a:t>
            </a:r>
            <a:r>
              <a:rPr lang="ru-RU" sz="2400" b="0" smtClean="0">
                <a:solidFill>
                  <a:schemeClr val="tx1"/>
                </a:solidFill>
                <a:effectLst/>
                <a:latin typeface="Times New Roman" pitchFamily="18" charset="0"/>
              </a:rPr>
              <a:t>, полученный методом </a:t>
            </a:r>
            <a:br>
              <a:rPr lang="ru-RU" sz="2400" b="0" smtClean="0">
                <a:solidFill>
                  <a:schemeClr val="tx1"/>
                </a:solidFill>
                <a:effectLst/>
                <a:latin typeface="Times New Roman" pitchFamily="18" charset="0"/>
              </a:rPr>
            </a:br>
            <a:r>
              <a:rPr lang="ru-RU" sz="2400" b="0" smtClean="0">
                <a:solidFill>
                  <a:schemeClr val="tx1"/>
                </a:solidFill>
                <a:effectLst/>
                <a:latin typeface="Times New Roman" pitchFamily="18" charset="0"/>
              </a:rPr>
              <a:t>Флуоресцентного секвенирования</a:t>
            </a:r>
            <a:r>
              <a:rPr lang="ru-RU" sz="3200" b="0" smtClean="0">
                <a:solidFill>
                  <a:schemeClr val="tx1"/>
                </a:solidFill>
                <a:effectLst/>
              </a:rPr>
              <a:t/>
            </a:r>
            <a:br>
              <a:rPr lang="ru-RU" sz="3200" b="0" smtClean="0">
                <a:solidFill>
                  <a:schemeClr val="tx1"/>
                </a:solidFill>
                <a:effectLst/>
              </a:rPr>
            </a:br>
            <a:endParaRPr lang="ru-RU" sz="3200" b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56323" name="Picture 3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12875"/>
            <a:ext cx="9144000" cy="5445125"/>
          </a:xfrm>
          <a:noFill/>
        </p:spPr>
      </p:pic>
      <p:pic>
        <p:nvPicPr>
          <p:cNvPr id="56324" name="Picture 4" descr="nikolayII_150109_580x_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0"/>
            <a:ext cx="8424863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881063"/>
          </a:xfrm>
        </p:spPr>
        <p:txBody>
          <a:bodyPr/>
          <a:lstStyle/>
          <a:p>
            <a:pPr eaLnBrk="1" hangingPunct="1"/>
            <a:r>
              <a:rPr lang="ru-RU" sz="2800" b="0" smtClean="0">
                <a:effectLst/>
                <a:latin typeface="Times New Roman" pitchFamily="18" charset="0"/>
              </a:rPr>
              <a:t>Анализ мт ДНК материнской ветви семьи Романовых</a:t>
            </a:r>
          </a:p>
        </p:txBody>
      </p:sp>
      <p:sp>
        <p:nvSpPr>
          <p:cNvPr id="6246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57348" name="Picture 4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2051050"/>
            <a:ext cx="8424863" cy="96123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5157788"/>
            <a:ext cx="8385175" cy="1431925"/>
          </a:xfrm>
        </p:spPr>
        <p:txBody>
          <a:bodyPr/>
          <a:lstStyle/>
          <a:p>
            <a:pPr algn="just" eaLnBrk="1" hangingPunct="1"/>
            <a:r>
              <a:rPr lang="ru-RU" sz="3200" b="0" smtClean="0">
                <a:effectLst/>
                <a:latin typeface="Times New Roman" pitchFamily="18" charset="0"/>
              </a:rPr>
              <a:t>Анализ мт ДНК родословной ветви Николая </a:t>
            </a:r>
            <a:r>
              <a:rPr lang="en-US" sz="3200" b="0" smtClean="0">
                <a:effectLst/>
                <a:latin typeface="Times New Roman" pitchFamily="18" charset="0"/>
              </a:rPr>
              <a:t>II</a:t>
            </a:r>
            <a:endParaRPr lang="ru-RU" sz="3200" b="0" smtClean="0">
              <a:effectLst/>
              <a:latin typeface="Times New Roman" pitchFamily="18" charset="0"/>
            </a:endParaRPr>
          </a:p>
        </p:txBody>
      </p:sp>
      <p:pic>
        <p:nvPicPr>
          <p:cNvPr id="5837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4675" y="-4937125"/>
            <a:ext cx="8569325" cy="98742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5939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708275"/>
            <a:ext cx="9144000" cy="4149725"/>
          </a:xfrm>
          <a:noFill/>
        </p:spPr>
      </p:pic>
      <p:pic>
        <p:nvPicPr>
          <p:cNvPr id="59396" name="Picture 4" descr="с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399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5" descr="sfir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0"/>
            <a:ext cx="208915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Picture 6" descr="ап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9925" y="0"/>
            <a:ext cx="197485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6280150"/>
          </a:xfrm>
        </p:spPr>
        <p:txBody>
          <a:bodyPr/>
          <a:lstStyle/>
          <a:p>
            <a:pPr eaLnBrk="1" hangingPunct="1"/>
            <a:r>
              <a:rPr lang="ru-RU" sz="2400" smtClean="0">
                <a:effectLst/>
                <a:latin typeface="Times New Roman" pitchFamily="18" charset="0"/>
              </a:rPr>
              <a:t>Гетероплазмия – </a:t>
            </a:r>
            <a:r>
              <a:rPr lang="ru-RU" sz="2400" b="0" smtClean="0">
                <a:effectLst/>
                <a:latin typeface="Times New Roman" pitchFamily="18" charset="0"/>
              </a:rPr>
              <a:t>различия в последовательности ДНК каких-либо органоидов (митохондрий, плазмид) в одном и том же организме, зачастую даже в одной и той же клетке.</a:t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/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>Источник гетероплазмии – соматические мутации. Гетероплазмия м.б. унаследована по материнской линии или может возникнуть в зародышевом пути матери.</a:t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/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>При гетероплазмия некоторые митохондрии могут содержать мутацию, а другие нет.</a:t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/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>Редкая гетероплазмия  С</a:t>
            </a:r>
            <a:r>
              <a:rPr lang="en-US" sz="2400" b="0" smtClean="0">
                <a:effectLst/>
                <a:latin typeface="Times New Roman" pitchFamily="18" charset="0"/>
              </a:rPr>
              <a:t>/</a:t>
            </a:r>
            <a:r>
              <a:rPr lang="ru-RU" sz="2400" b="0" smtClean="0">
                <a:effectLst/>
                <a:latin typeface="Times New Roman" pitchFamily="18" charset="0"/>
              </a:rPr>
              <a:t>Т в позиции</a:t>
            </a:r>
            <a:br>
              <a:rPr lang="ru-RU" sz="2400" b="0" smtClean="0">
                <a:effectLst/>
                <a:latin typeface="Times New Roman" pitchFamily="18" charset="0"/>
              </a:rPr>
            </a:br>
            <a:r>
              <a:rPr lang="ru-RU" sz="2400" b="0" smtClean="0">
                <a:effectLst/>
                <a:latin typeface="Times New Roman" pitchFamily="18" charset="0"/>
              </a:rPr>
              <a:t>16169 мт ДНК послужила доказательством того, что обнаруженные под Екатеринбургом останки, являются останками Николая</a:t>
            </a:r>
            <a:r>
              <a:rPr lang="en-US" sz="2400" b="0" smtClean="0">
                <a:effectLst/>
                <a:latin typeface="Times New Roman" pitchFamily="18" charset="0"/>
              </a:rPr>
              <a:t> II,</a:t>
            </a:r>
            <a:r>
              <a:rPr lang="ru-RU" sz="2400" b="0" smtClean="0">
                <a:effectLst/>
                <a:latin typeface="Times New Roman" pitchFamily="18" charset="0"/>
              </a:rPr>
              <a:t> поскольку такая же гетероплазмия была обнаружена при анализе останков его брата Георгия.</a:t>
            </a:r>
            <a:endParaRPr lang="ru-RU" sz="2400" smtClean="0">
              <a:effectLst/>
              <a:latin typeface="Times New Roman" pitchFamily="18" charset="0"/>
            </a:endParaRPr>
          </a:p>
        </p:txBody>
      </p:sp>
      <p:sp>
        <p:nvSpPr>
          <p:cNvPr id="655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088" y="188913"/>
            <a:ext cx="8007350" cy="1871662"/>
          </a:xfrm>
        </p:spPr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188913"/>
            <a:ext cx="9144000" cy="431800"/>
          </a:xfrm>
        </p:spPr>
        <p:txBody>
          <a:bodyPr/>
          <a:lstStyle/>
          <a:p>
            <a:pPr algn="ctr" eaLnBrk="1" hangingPunct="1"/>
            <a:r>
              <a:rPr lang="ru-RU" sz="2400" b="0" smtClean="0">
                <a:effectLst/>
                <a:latin typeface="Times New Roman" pitchFamily="18" charset="0"/>
              </a:rPr>
              <a:t>Генетический код мтДНК Николая </a:t>
            </a:r>
            <a:r>
              <a:rPr lang="en-US" sz="2400" b="0" smtClean="0">
                <a:effectLst/>
                <a:latin typeface="Times New Roman" pitchFamily="18" charset="0"/>
              </a:rPr>
              <a:t>II</a:t>
            </a:r>
            <a:r>
              <a:rPr lang="ru-RU" sz="2400" b="0" smtClean="0">
                <a:effectLst/>
                <a:latin typeface="Times New Roman" pitchFamily="18" charset="0"/>
              </a:rPr>
              <a:t> и его младшего брата Георгия</a:t>
            </a:r>
          </a:p>
        </p:txBody>
      </p:sp>
      <p:pic>
        <p:nvPicPr>
          <p:cNvPr id="61443" name="Picture 3" descr="Heteroplasent_in_Tsar_Nicholas_II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20713"/>
            <a:ext cx="5003800" cy="6237287"/>
          </a:xfrm>
        </p:spPr>
      </p:pic>
      <p:pic>
        <p:nvPicPr>
          <p:cNvPr id="61444" name="Picture 4" descr="1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011863" y="3687763"/>
            <a:ext cx="2447925" cy="3170237"/>
          </a:xfrm>
        </p:spPr>
      </p:pic>
      <p:pic>
        <p:nvPicPr>
          <p:cNvPr id="61445" name="Picture 5" descr="-var-photo-1224601002-med_gallery_3277_121_1578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6011863" y="620713"/>
            <a:ext cx="2447925" cy="30686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808038"/>
          </a:xfrm>
        </p:spPr>
        <p:txBody>
          <a:bodyPr/>
          <a:lstStyle/>
          <a:p>
            <a:pPr algn="ctr" eaLnBrk="1" hangingPunct="1"/>
            <a:r>
              <a:rPr lang="ru-RU" sz="2400" b="0" smtClean="0">
                <a:effectLst/>
                <a:latin typeface="Times New Roman" pitchFamily="18" charset="0"/>
              </a:rPr>
              <a:t>Племянник Николая </a:t>
            </a:r>
            <a:r>
              <a:rPr lang="en-US" sz="2400" b="0" smtClean="0">
                <a:effectLst/>
                <a:latin typeface="Times New Roman" pitchFamily="18" charset="0"/>
              </a:rPr>
              <a:t>II</a:t>
            </a:r>
            <a:r>
              <a:rPr lang="ru-RU" sz="2400" smtClean="0">
                <a:effectLst/>
              </a:rPr>
              <a:t> </a:t>
            </a:r>
            <a:r>
              <a:rPr lang="ru-RU" sz="2400" b="0" smtClean="0">
                <a:effectLst/>
                <a:latin typeface="Times New Roman" pitchFamily="18" charset="0"/>
              </a:rPr>
              <a:t>Тихон Куликовский (1917-2003)</a:t>
            </a:r>
            <a:r>
              <a:rPr lang="ru-RU" sz="2400" smtClean="0">
                <a:effectLst/>
              </a:rPr>
              <a:t> </a:t>
            </a:r>
          </a:p>
        </p:txBody>
      </p:sp>
      <p:pic>
        <p:nvPicPr>
          <p:cNvPr id="62467" name="Picture 3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1844675"/>
            <a:ext cx="2154237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Picture 4" descr="200px-OlgaKulikovsk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844675"/>
            <a:ext cx="42481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ru-RU" sz="2000" b="0" smtClean="0">
                <a:effectLst/>
                <a:latin typeface="Times New Roman" pitchFamily="18" charset="0"/>
              </a:rPr>
              <a:t>Таким, образом, в захоронении на Котляровской дороге под Екатеринбургом были обнаружены останки Романова Николая Александровича (50 лет), его супруги Александры Фёдоровны (46 лет), дочери Ольги (22 года), Татьяны (21 год), Анастасии (17 лет), а так же лейб-медика Евгения Боткина (53 года), Анны Демидовой (40 лет), Алозия Труппа (62 года), Ивана Харитонова (48 лет)</a:t>
            </a:r>
          </a:p>
        </p:txBody>
      </p:sp>
      <p:sp>
        <p:nvSpPr>
          <p:cNvPr id="68611" name="Rectangle 3"/>
          <p:cNvSpPr>
            <a:spLocks noGrp="1" noRot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63492" name="Picture 4" descr="962CD978EF9F-38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916113"/>
            <a:ext cx="4356100" cy="4027487"/>
          </a:xfrm>
          <a:noFill/>
        </p:spPr>
      </p:pic>
      <p:pic>
        <p:nvPicPr>
          <p:cNvPr id="63493" name="Picture 5" descr="081d2bef528326e78fc42793dbd0491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844675"/>
            <a:ext cx="38100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125413" y="6165850"/>
            <a:ext cx="8993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/>
              <a:t>17 июля 1998г. Они захоронены в Петропавловской крепости в Санкт-Петербурге.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952500"/>
          </a:xfrm>
        </p:spPr>
        <p:txBody>
          <a:bodyPr/>
          <a:lstStyle/>
          <a:p>
            <a:pPr eaLnBrk="1" hangingPunct="1"/>
            <a:r>
              <a:rPr lang="ru-RU" sz="2000" b="0" smtClean="0">
                <a:effectLst/>
                <a:latin typeface="Times New Roman" pitchFamily="18" charset="0"/>
              </a:rPr>
              <a:t>4 этап: Исследование останков  царевича Алексея и царевны Марии, найденные в захоронении под Екатеринбургом в июле 2007г.</a:t>
            </a:r>
          </a:p>
        </p:txBody>
      </p:sp>
      <p:pic>
        <p:nvPicPr>
          <p:cNvPr id="64515" name="Picture 3" descr="before_1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388" y="3838575"/>
            <a:ext cx="4772025" cy="3019425"/>
          </a:xfrm>
          <a:noFill/>
        </p:spPr>
      </p:pic>
      <p:pic>
        <p:nvPicPr>
          <p:cNvPr id="64516" name="Picture 4" descr="family54e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268413"/>
            <a:ext cx="4211637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1527175" y="1576388"/>
            <a:ext cx="23241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179388" y="1268413"/>
            <a:ext cx="4824412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600"/>
              <a:t>Из 2 костных фрагментов выделены гипервариабельные участки мтДНК. Их сравнили с такими же участками Александры и её 3 дочерей из 1 иогилы. Все 6 отсеквенированных гипервариабельных участков мтДНК оказались одинаковыми.  Поскольку мтДНК передаётся только по материнской линии, во второй могиле находились останки детей Александры. 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5003800" y="4749800"/>
            <a:ext cx="3959225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600"/>
              <a:t>Определены полные последовательности длиной 16571 знак мтДНК, также прочтены полные мт-геномы Александры и 2 других потомков королевы  Виктории по прямой материнской линии. Все эти мт-геномы полностью идентичными</a:t>
            </a:r>
            <a:r>
              <a:rPr lang="ru-RU" sz="1000"/>
              <a:t>.</a:t>
            </a:r>
            <a:r>
              <a:rPr lang="ru-RU"/>
              <a:t> </a:t>
            </a:r>
          </a:p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706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260350"/>
            <a:ext cx="8007350" cy="64087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2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</a:rPr>
              <a:t>Был проведен также анализ фрагментов Y-хромосомы, выделенных из предполагаемых останков Николая и Алексея. Они оказались: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</a:rPr>
              <a:t> во-первых, идентичными,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</a:rPr>
              <a:t>во-вторых, полностью совпали с соответствующими участками ныне живущих прямых потомков Николая </a:t>
            </a:r>
            <a:r>
              <a:rPr lang="en-US" sz="2000" smtClean="0">
                <a:latin typeface="Times New Roman" pitchFamily="18" charset="0"/>
              </a:rPr>
              <a:t>I</a:t>
            </a:r>
            <a:r>
              <a:rPr lang="ru-RU" sz="2000" smtClean="0">
                <a:latin typeface="Times New Roman" pitchFamily="18" charset="0"/>
              </a:rPr>
              <a:t>I по прямой мужской линии,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</a:rPr>
              <a:t> в-третьих, они оказались уникальными, то есть не встретились больше ни у кого в имеющихся генетических базах данных</a:t>
            </a:r>
            <a:r>
              <a:rPr lang="ru-RU" sz="2000" smtClean="0"/>
              <a:t>.</a:t>
            </a:r>
            <a:endParaRPr lang="ru-RU" sz="20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20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2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2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2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 smtClean="0">
                <a:latin typeface="Times New Roman" pitchFamily="18" charset="0"/>
              </a:rPr>
              <a:t>В 2008г. исследованы следы крови на рубашке Николая II. Фрагменты митохондриальной и ядерной ДНК полностью совпали с теми, что были ранее выделены из костей императора. Обнаружены 2 варианта митохондрий с </a:t>
            </a:r>
            <a:r>
              <a:rPr lang="en-US" sz="2000" b="1" smtClean="0">
                <a:latin typeface="Times New Roman" pitchFamily="18" charset="0"/>
              </a:rPr>
              <a:t>C</a:t>
            </a:r>
            <a:r>
              <a:rPr lang="ru-RU" sz="2000" smtClean="0">
                <a:latin typeface="Times New Roman" pitchFamily="18" charset="0"/>
              </a:rPr>
              <a:t> и </a:t>
            </a:r>
            <a:r>
              <a:rPr lang="ru-RU" sz="2000" b="1" smtClean="0">
                <a:effectLst/>
                <a:latin typeface="Times New Roman" pitchFamily="18" charset="0"/>
              </a:rPr>
              <a:t>Т</a:t>
            </a:r>
            <a:r>
              <a:rPr lang="ru-RU" sz="2000" smtClean="0">
                <a:latin typeface="Times New Roman" pitchFamily="18" charset="0"/>
              </a:rPr>
              <a:t> в позиции 16169. Таким образом, гетероплазмия у Николая не была тканеспецифичным явлением и наблюдалась как в костной ткани, так и в крови, причем два типа митохондрий в обоих случаях встречены в одинаковой пропорции. Сравнение</a:t>
            </a:r>
            <a:r>
              <a:rPr lang="ru-RU" sz="2000" smtClean="0"/>
              <a:t> </a:t>
            </a:r>
            <a:r>
              <a:rPr lang="ru-RU" sz="2000" smtClean="0">
                <a:latin typeface="Times New Roman" pitchFamily="18" charset="0"/>
              </a:rPr>
              <a:t>ДНК Николая </a:t>
            </a:r>
            <a:r>
              <a:rPr lang="en-US" sz="2000" smtClean="0">
                <a:latin typeface="Times New Roman" pitchFamily="18" charset="0"/>
              </a:rPr>
              <a:t>II</a:t>
            </a:r>
            <a:r>
              <a:rPr lang="ru-RU" sz="2000" smtClean="0">
                <a:latin typeface="Times New Roman" pitchFamily="18" charset="0"/>
              </a:rPr>
              <a:t>, царевича Алексея, Александра III и двоюродного брата Николая II Андрея Романова подтвердили родственные связи.</a:t>
            </a:r>
            <a:r>
              <a:rPr lang="ru-RU" sz="2000" smtClean="0"/>
              <a:t> </a:t>
            </a:r>
            <a:r>
              <a:rPr lang="ru-RU" sz="2000" smtClean="0">
                <a:latin typeface="Times New Roman" pitchFamily="18" charset="0"/>
              </a:rPr>
              <a:t>Составлен генетический профиль Николая </a:t>
            </a:r>
            <a:r>
              <a:rPr lang="en-US" sz="2000" smtClean="0">
                <a:latin typeface="Times New Roman" pitchFamily="18" charset="0"/>
              </a:rPr>
              <a:t>II</a:t>
            </a:r>
            <a:r>
              <a:rPr lang="ru-RU" sz="2000" smtClean="0">
                <a:latin typeface="Times New Roman" pitchFamily="18" charset="0"/>
              </a:rPr>
              <a:t> по 13 локусам аутосомной ДНК и 15 локусам </a:t>
            </a:r>
            <a:r>
              <a:rPr lang="en-US" sz="2000" smtClean="0">
                <a:latin typeface="Times New Roman" pitchFamily="18" charset="0"/>
              </a:rPr>
              <a:t>Y</a:t>
            </a:r>
            <a:r>
              <a:rPr lang="ru-RU" sz="2000" smtClean="0">
                <a:latin typeface="Times New Roman" pitchFamily="18" charset="0"/>
              </a:rPr>
              <a:t>хромосомы.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404813"/>
            <a:ext cx="8385175" cy="1431925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800" b="0" smtClean="0">
                <a:effectLst/>
                <a:latin typeface="Times New Roman" pitchFamily="18" charset="0"/>
              </a:rPr>
              <a:t>Таким образом, на сегодняшний день останки</a:t>
            </a:r>
            <a:r>
              <a:rPr lang="ru-RU" sz="4000" smtClean="0"/>
              <a:t> </a:t>
            </a:r>
            <a:r>
              <a:rPr lang="ru-RU" sz="2800" b="0" smtClean="0">
                <a:effectLst/>
                <a:latin typeface="Times New Roman" pitchFamily="18" charset="0"/>
              </a:rPr>
              <a:t>Николая II, его жены Александры и всех их пятерых детей найдены и идентифицированы. Из семьи последнего русского императора не спасся никто.</a:t>
            </a:r>
            <a:r>
              <a:rPr lang="ru-RU" sz="4000" smtClean="0"/>
              <a:t> </a:t>
            </a:r>
          </a:p>
        </p:txBody>
      </p:sp>
      <p:sp>
        <p:nvSpPr>
          <p:cNvPr id="7168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66564" name="Picture 4" descr="1f1ddeadc30a875f4f4d8a16479612dc_fu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152650"/>
            <a:ext cx="5688013" cy="458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рава">
  <a:themeElements>
    <a:clrScheme name="Трава 8">
      <a:dk1>
        <a:srgbClr val="000000"/>
      </a:dk1>
      <a:lt1>
        <a:srgbClr val="EAEAEA"/>
      </a:lt1>
      <a:dk2>
        <a:srgbClr val="000000"/>
      </a:dk2>
      <a:lt2>
        <a:srgbClr val="C1C2CB"/>
      </a:lt2>
      <a:accent1>
        <a:srgbClr val="F1F1F7"/>
      </a:accent1>
      <a:accent2>
        <a:srgbClr val="8C8CB4"/>
      </a:accent2>
      <a:accent3>
        <a:srgbClr val="F3F3F3"/>
      </a:accent3>
      <a:accent4>
        <a:srgbClr val="000000"/>
      </a:accent4>
      <a:accent5>
        <a:srgbClr val="F7F7FA"/>
      </a:accent5>
      <a:accent6>
        <a:srgbClr val="7E7EA3"/>
      </a:accent6>
      <a:hlink>
        <a:srgbClr val="A3FFFF"/>
      </a:hlink>
      <a:folHlink>
        <a:srgbClr val="9E99FF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290</TotalTime>
  <Words>1656</Words>
  <Application>Microsoft Office PowerPoint</Application>
  <PresentationFormat>Экран (4:3)</PresentationFormat>
  <Paragraphs>196</Paragraphs>
  <Slides>54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54</vt:i4>
      </vt:variant>
    </vt:vector>
  </HeadingPairs>
  <TitlesOfParts>
    <vt:vector size="66" baseType="lpstr">
      <vt:lpstr>Arial</vt:lpstr>
      <vt:lpstr>Arial Black</vt:lpstr>
      <vt:lpstr>Wingdings</vt:lpstr>
      <vt:lpstr>Times New Roman</vt:lpstr>
      <vt:lpstr>Gill Sans MT</vt:lpstr>
      <vt:lpstr>Calibri</vt:lpstr>
      <vt:lpstr>Symbol</vt:lpstr>
      <vt:lpstr>Garamond</vt:lpstr>
      <vt:lpstr>Трава</vt:lpstr>
      <vt:lpstr>Adobe Photoshop Image</vt:lpstr>
      <vt:lpstr>Документ Microsoft Word</vt:lpstr>
      <vt:lpstr>Пакет</vt:lpstr>
      <vt:lpstr>Молекулярно-генетические методы диагностики</vt:lpstr>
      <vt:lpstr>План </vt:lpstr>
      <vt:lpstr>Литература</vt:lpstr>
      <vt:lpstr>Молекулярно-генетические методы  - большая и разнообразная группа методов, предназначенная для выявления вариаций в структуре участка ДНК (аллеля, гена, региона хромосомы) вплоть до расшифровки первичной последовательности нуклеотидов.       В основе этих методов лежат генно-инженерные манипуляции с ДНК и РНК.</vt:lpstr>
      <vt:lpstr>Слайд 5</vt:lpstr>
      <vt:lpstr>Слайд 6</vt:lpstr>
      <vt:lpstr>Слайд 7</vt:lpstr>
      <vt:lpstr>Слайд 8</vt:lpstr>
      <vt:lpstr>Молекулярные основы ДНК-диагностики </vt:lpstr>
      <vt:lpstr>Слайд 10</vt:lpstr>
      <vt:lpstr>ДНК – самая сложная структура в живых организмах !</vt:lpstr>
      <vt:lpstr>Репликация ДНК</vt:lpstr>
      <vt:lpstr>Геном -вся совокупность генетического материала</vt:lpstr>
      <vt:lpstr>Геном ядерная ДНК + митохондриальная ДНК</vt:lpstr>
      <vt:lpstr>Строение митохондрии. </vt:lpstr>
      <vt:lpstr>Митохондриальная ДНК</vt:lpstr>
      <vt:lpstr>Слайд 17</vt:lpstr>
      <vt:lpstr>Слайд 18</vt:lpstr>
      <vt:lpstr>Слайд 19</vt:lpstr>
      <vt:lpstr>Слайд 20</vt:lpstr>
      <vt:lpstr>Слайд 21</vt:lpstr>
      <vt:lpstr>Слайд 22</vt:lpstr>
      <vt:lpstr>Основные принципы, на которых базируются молекулярно-генетические методы диагностики</vt:lpstr>
      <vt:lpstr>Рестриктазы</vt:lpstr>
      <vt:lpstr>Сейчас известно более 500 различных  типов бактериальных рестриктаз, и каждый из этих ферментов узнаёт свою специфическую последовательность нуклеотидов.</vt:lpstr>
      <vt:lpstr>В 1978 г.Даниел Натанс, Вернер Арбер и Гамильтон Смит получили Нобелевскую премию по физиологии и медицине «открытие ферментов рестрикации и методов их использования для изысканий в молекулярной генетике». </vt:lpstr>
      <vt:lpstr>Слайд 27</vt:lpstr>
      <vt:lpstr>При обработке геномов значительной величины несколькими рестриктазами образуется так много фрагментов значительной величины, что их не удаётся идентифицировать с помощью электрофореза.</vt:lpstr>
      <vt:lpstr>    Базовые методы        идентификации мутаций</vt:lpstr>
      <vt:lpstr>Слайд 30</vt:lpstr>
      <vt:lpstr>Типирование ДНК (DNA Fingerprint)</vt:lpstr>
      <vt:lpstr>Геномные отпечатки</vt:lpstr>
      <vt:lpstr>Слайд 33</vt:lpstr>
      <vt:lpstr>Слайд 34</vt:lpstr>
      <vt:lpstr>Полимеразная цепная реакция (ПЦР)</vt:lpstr>
      <vt:lpstr>Применение методов молекулярной диагностики в идентификации останков царской семьи</vt:lpstr>
      <vt:lpstr>1этап: определение половой принадлежности по ДНКс помощью амелогенинового теста</vt:lpstr>
      <vt:lpstr>Схема определения пола 9 скелетов, обнаруженных в екатеринбургском захоронении с помощью амелогенинового теста</vt:lpstr>
      <vt:lpstr>Электрофореграмма определения пола 9 скелетов амелогениновым тестом</vt:lpstr>
      <vt:lpstr>2 этап: установление родственной группы среди 9 человек  с помощью микросателлитов STRs (short tandem repeat) – коротких тандемных повторов с длиной мономера от 1 до 7 нуклеотидов. При этом распределение аллелей соответствует менделевскому типу распределения.</vt:lpstr>
      <vt:lpstr>3 этап: Наследование генетических маркёров мтДНК в роду Романовых</vt:lpstr>
      <vt:lpstr>Важное свойство митохондриальной ДНК – наследование по материнской линии</vt:lpstr>
      <vt:lpstr>D-петля содержит 2 гипервариабельных участка HV1 и HV2. Они полностью совпадают у родственников по материнской линии. </vt:lpstr>
      <vt:lpstr>Митохондриальный генетический код Николая II, полученный методом  Флуоресцентного секвенирования </vt:lpstr>
      <vt:lpstr>Анализ мт ДНК материнской ветви семьи Романовых</vt:lpstr>
      <vt:lpstr>Анализ мт ДНК родословной ветви Николая II</vt:lpstr>
      <vt:lpstr>Слайд 47</vt:lpstr>
      <vt:lpstr>Гетероплазмия – различия в последовательности ДНК каких-либо органоидов (митохондрий, плазмид) в одном и том же организме, зачастую даже в одной и той же клетке.  Источник гетероплазмии – соматические мутации. Гетероплазмия м.б. унаследована по материнской линии или может возникнуть в зародышевом пути матери.  При гетероплазмия некоторые митохондрии могут содержать мутацию, а другие нет.  Редкая гетероплазмия  С/Т в позиции 16169 мт ДНК послужила доказательством того, что обнаруженные под Екатеринбургом останки, являются останками Николая II, поскольку такая же гетероплазмия была обнаружена при анализе останков его брата Георгия.</vt:lpstr>
      <vt:lpstr>Генетический код мтДНК Николая II и его младшего брата Георгия</vt:lpstr>
      <vt:lpstr>Племянник Николая II Тихон Куликовский (1917-2003) </vt:lpstr>
      <vt:lpstr>Таким, образом, в захоронении на Котляровской дороге под Екатеринбургом были обнаружены останки Романова Николая Александровича (50 лет), его супруги Александры Фёдоровны (46 лет), дочери Ольги (22 года), Татьяны (21 год), Анастасии (17 лет), а так же лейб-медика Евгения Боткина (53 года), Анны Демидовой (40 лет), Алозия Труппа (62 года), Ивана Харитонова (48 лет)</vt:lpstr>
      <vt:lpstr>4 этап: Исследование останков  царевича Алексея и царевны Марии, найденные в захоронении под Екатеринбургом в июле 2007г.</vt:lpstr>
      <vt:lpstr>Слайд 53</vt:lpstr>
      <vt:lpstr>Таким образом, на сегодняшний день останки Николая II, его жены Александры и всех их пятерых детей найдены и идентифицированы. Из семьи последнего русского императора не спасся никто. 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Молекулярно-генетические методы диагностики</dc:title>
  <dc:creator>Администратор</dc:creator>
  <cp:lastModifiedBy>1</cp:lastModifiedBy>
  <cp:revision>24</cp:revision>
  <dcterms:created xsi:type="dcterms:W3CDTF">2010-10-20T16:49:39Z</dcterms:created>
  <dcterms:modified xsi:type="dcterms:W3CDTF">2012-03-28T08:27:53Z</dcterms:modified>
</cp:coreProperties>
</file>