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6C2C"/>
    <a:srgbClr val="990033"/>
    <a:srgbClr val="00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>
        <c:manualLayout>
          <c:xMode val="edge"/>
          <c:yMode val="edge"/>
          <c:x val="0.46304717118693495"/>
          <c:y val="3.1276371906597426E-2"/>
        </c:manualLayout>
      </c:layout>
      <c:spPr>
        <a:noFill/>
        <a:ln w="25394">
          <a:noFill/>
        </a:ln>
      </c:spPr>
      <c:txPr>
        <a:bodyPr/>
        <a:lstStyle/>
        <a:p>
          <a:pPr>
            <a:defRPr sz="14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title>
    <c:view3D>
      <c:perspective val="0"/>
    </c:view3D>
    <c:plotArea>
      <c:layout>
        <c:manualLayout>
          <c:layoutTarget val="inner"/>
          <c:xMode val="edge"/>
          <c:yMode val="edge"/>
          <c:x val="0.36654005054923683"/>
          <c:y val="7.8410202701125684E-2"/>
          <c:w val="0.29294274300932088"/>
          <c:h val="0.30742049469964777"/>
        </c:manualLayout>
      </c:layout>
      <c:pie3DChart>
        <c:varyColors val="1"/>
        <c:ser>
          <c:idx val="0"/>
          <c:order val="0"/>
          <c:tx>
            <c:strRef>
              <c:f>Лист1!$C$5</c:f>
              <c:strCache>
                <c:ptCount val="1"/>
                <c:pt idx="0">
                  <c:v>% всего</c:v>
                </c:pt>
              </c:strCache>
            </c:strRef>
          </c:tx>
          <c:spPr>
            <a:solidFill>
              <a:srgbClr val="9999FF"/>
            </a:solidFill>
            <a:ln w="12697">
              <a:solidFill>
                <a:srgbClr val="000000"/>
              </a:solidFill>
              <a:prstDash val="solid"/>
            </a:ln>
          </c:spPr>
          <c:explosion val="25"/>
          <c:dPt>
            <c:idx val="1"/>
            <c:spPr>
              <a:solidFill>
                <a:srgbClr val="993366"/>
              </a:solidFill>
              <a:ln w="12697">
                <a:solidFill>
                  <a:srgbClr val="000000"/>
                </a:solidFill>
                <a:prstDash val="solid"/>
              </a:ln>
            </c:spPr>
          </c:dPt>
          <c:dPt>
            <c:idx val="2"/>
            <c:spPr>
              <a:solidFill>
                <a:srgbClr val="FFFFCC"/>
              </a:solidFill>
              <a:ln w="12697">
                <a:solidFill>
                  <a:srgbClr val="000000"/>
                </a:solidFill>
                <a:prstDash val="solid"/>
              </a:ln>
            </c:spPr>
          </c:dPt>
          <c:dPt>
            <c:idx val="3"/>
            <c:spPr>
              <a:solidFill>
                <a:srgbClr val="CCFFFF"/>
              </a:solidFill>
              <a:ln w="12697">
                <a:solidFill>
                  <a:srgbClr val="000000"/>
                </a:solidFill>
                <a:prstDash val="solid"/>
              </a:ln>
            </c:spPr>
          </c:dPt>
          <c:dPt>
            <c:idx val="4"/>
            <c:spPr>
              <a:solidFill>
                <a:srgbClr val="660066"/>
              </a:solidFill>
              <a:ln w="12697">
                <a:solidFill>
                  <a:srgbClr val="000000"/>
                </a:solidFill>
                <a:prstDash val="solid"/>
              </a:ln>
            </c:spPr>
          </c:dPt>
          <c:dPt>
            <c:idx val="5"/>
            <c:spPr>
              <a:solidFill>
                <a:srgbClr val="FF8080"/>
              </a:solidFill>
              <a:ln w="12697">
                <a:solidFill>
                  <a:srgbClr val="000000"/>
                </a:solidFill>
                <a:prstDash val="solid"/>
              </a:ln>
            </c:spPr>
          </c:dPt>
          <c:dLbls>
            <c:spPr>
              <a:noFill/>
              <a:ln w="25394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Лист1!$B$6:$B$11</c:f>
              <c:strCache>
                <c:ptCount val="6"/>
                <c:pt idx="0">
                  <c:v>E. coli</c:v>
                </c:pt>
                <c:pt idx="1">
                  <c:v>Staphilococcus</c:v>
                </c:pt>
                <c:pt idx="2">
                  <c:v>Streptococcus</c:v>
                </c:pt>
                <c:pt idx="3">
                  <c:v>Citrobacter</c:v>
                </c:pt>
                <c:pt idx="4">
                  <c:v>Klepsiella</c:v>
                </c:pt>
                <c:pt idx="5">
                  <c:v>Clostridium</c:v>
                </c:pt>
              </c:strCache>
            </c:strRef>
          </c:cat>
          <c:val>
            <c:numRef>
              <c:f>Лист1!$C$6:$C$11</c:f>
              <c:numCache>
                <c:formatCode>General</c:formatCode>
                <c:ptCount val="6"/>
                <c:pt idx="0">
                  <c:v>30.1</c:v>
                </c:pt>
                <c:pt idx="1">
                  <c:v>20.5</c:v>
                </c:pt>
                <c:pt idx="2">
                  <c:v>24.3</c:v>
                </c:pt>
                <c:pt idx="3">
                  <c:v>21.2</c:v>
                </c:pt>
                <c:pt idx="4">
                  <c:v>4.5</c:v>
                </c:pt>
                <c:pt idx="5">
                  <c:v>25</c:v>
                </c:pt>
              </c:numCache>
            </c:numRef>
          </c:val>
        </c:ser>
        <c:dLbls>
          <c:showVal val="1"/>
        </c:dLbls>
      </c:pie3DChart>
      <c:spPr>
        <a:noFill/>
        <a:ln w="2539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egendEntry>
        <c:idx val="5"/>
        <c:txPr>
          <a:bodyPr/>
          <a:lstStyle/>
          <a:p>
            <a:pPr>
              <a:defRPr sz="1400" b="0" i="0" u="none" strike="noStrike" baseline="0">
                <a:solidFill>
                  <a:srgbClr val="000000"/>
                </a:solidFill>
                <a:latin typeface="Arial Cyr"/>
                <a:ea typeface="Arial Cyr"/>
                <a:cs typeface="Arial Cyr"/>
              </a:defRPr>
            </a:pPr>
            <a:endParaRPr lang="ru-RU"/>
          </a:p>
        </c:txPr>
      </c:legendEntry>
      <c:layout>
        <c:manualLayout>
          <c:xMode val="edge"/>
          <c:yMode val="edge"/>
          <c:x val="0"/>
          <c:y val="0.36563926744704955"/>
          <c:w val="0.99918015456401288"/>
          <c:h val="7.7252809916275866E-2"/>
        </c:manualLayout>
      </c:layout>
      <c:spPr>
        <a:solidFill>
          <a:srgbClr val="FFFFFF"/>
        </a:solidFill>
        <a:ln w="3174">
          <a:solidFill>
            <a:srgbClr val="000000"/>
          </a:solidFill>
          <a:prstDash val="solid"/>
        </a:ln>
      </c:spPr>
      <c:txPr>
        <a:bodyPr/>
        <a:lstStyle/>
        <a:p>
          <a:pPr>
            <a:defRPr sz="1100" b="0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</c:chart>
  <c:spPr>
    <a:solidFill>
      <a:srgbClr val="FFFFFF"/>
    </a:solidFill>
    <a:ln w="3174">
      <a:solidFill>
        <a:srgbClr val="000000"/>
      </a:solidFill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/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43614E-D8C5-416F-9F9C-0D307E64DCA8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C02F6E7-17AD-4F02-81A0-A513B0F85FD4}">
      <dgm:prSet phldrT="[Текст]" custT="1"/>
      <dgm:spPr/>
      <dgm:t>
        <a:bodyPr/>
        <a:lstStyle/>
        <a:p>
          <a:r>
            <a:rPr lang="ru-RU" sz="3200"/>
            <a:t>молоко</a:t>
          </a:r>
        </a:p>
      </dgm:t>
    </dgm:pt>
    <dgm:pt modelId="{25AE646A-E3F8-4DAF-B39C-D35D269B8AB0}" type="parTrans" cxnId="{698F5D36-AD8E-44F9-8FD7-1F010AA0D4B5}">
      <dgm:prSet/>
      <dgm:spPr/>
      <dgm:t>
        <a:bodyPr/>
        <a:lstStyle/>
        <a:p>
          <a:endParaRPr lang="ru-RU"/>
        </a:p>
      </dgm:t>
    </dgm:pt>
    <dgm:pt modelId="{3C1862D7-AB41-4239-BC29-BA6A3087FB82}" type="sibTrans" cxnId="{698F5D36-AD8E-44F9-8FD7-1F010AA0D4B5}">
      <dgm:prSet/>
      <dgm:spPr/>
      <dgm:t>
        <a:bodyPr/>
        <a:lstStyle/>
        <a:p>
          <a:endParaRPr lang="ru-RU"/>
        </a:p>
      </dgm:t>
    </dgm:pt>
    <dgm:pt modelId="{4A8FC34E-4F8E-48F3-92EE-0BA5FF9EF780}">
      <dgm:prSet phldrT="[Текст]" custT="1"/>
      <dgm:spPr/>
      <dgm:t>
        <a:bodyPr/>
        <a:lstStyle/>
        <a:p>
          <a:r>
            <a:rPr lang="ru-RU" sz="3200" dirty="0"/>
            <a:t>корм и вода</a:t>
          </a:r>
        </a:p>
      </dgm:t>
    </dgm:pt>
    <dgm:pt modelId="{8E7D899C-0A1A-4127-B01A-666A8C3B0DE7}" type="parTrans" cxnId="{84755C9C-6691-4765-A4A3-EA9ADB5B7209}">
      <dgm:prSet/>
      <dgm:spPr/>
      <dgm:t>
        <a:bodyPr/>
        <a:lstStyle/>
        <a:p>
          <a:endParaRPr lang="ru-RU"/>
        </a:p>
      </dgm:t>
    </dgm:pt>
    <dgm:pt modelId="{CAB35247-CA3E-4851-9341-31F334A15375}" type="sibTrans" cxnId="{84755C9C-6691-4765-A4A3-EA9ADB5B7209}">
      <dgm:prSet/>
      <dgm:spPr/>
      <dgm:t>
        <a:bodyPr/>
        <a:lstStyle/>
        <a:p>
          <a:endParaRPr lang="ru-RU"/>
        </a:p>
      </dgm:t>
    </dgm:pt>
    <dgm:pt modelId="{337A7468-0715-422D-98D9-F3B3C7F98964}">
      <dgm:prSet phldrT="[Текст]" custT="1"/>
      <dgm:spPr/>
      <dgm:t>
        <a:bodyPr/>
        <a:lstStyle/>
        <a:p>
          <a:r>
            <a:rPr lang="ru-RU" sz="2800"/>
            <a:t>подстилка, воздух, кожа тела</a:t>
          </a:r>
        </a:p>
      </dgm:t>
    </dgm:pt>
    <dgm:pt modelId="{4B57504D-5721-48E2-988E-E179622D549F}" type="parTrans" cxnId="{5BAD8B3B-34C1-42C8-B064-5E5F46EAF034}">
      <dgm:prSet/>
      <dgm:spPr/>
      <dgm:t>
        <a:bodyPr/>
        <a:lstStyle/>
        <a:p>
          <a:endParaRPr lang="ru-RU"/>
        </a:p>
      </dgm:t>
    </dgm:pt>
    <dgm:pt modelId="{EBC3CA8B-CF62-4504-844E-F34F01206252}" type="sibTrans" cxnId="{5BAD8B3B-34C1-42C8-B064-5E5F46EAF034}">
      <dgm:prSet/>
      <dgm:spPr/>
      <dgm:t>
        <a:bodyPr/>
        <a:lstStyle/>
        <a:p>
          <a:endParaRPr lang="ru-RU"/>
        </a:p>
      </dgm:t>
    </dgm:pt>
    <dgm:pt modelId="{3FACE0F0-6C93-49E6-BE94-9F8CEB834036}">
      <dgm:prSet phldrT="[Текст]" custT="1"/>
      <dgm:spPr/>
      <dgm:t>
        <a:bodyPr/>
        <a:lstStyle/>
        <a:p>
          <a:r>
            <a:rPr lang="ru-RU" sz="2800"/>
            <a:t>содержимое кишечника, кровь</a:t>
          </a:r>
        </a:p>
      </dgm:t>
    </dgm:pt>
    <dgm:pt modelId="{117A3DC6-5611-4518-9CCA-89262FD0E529}" type="parTrans" cxnId="{B928C13E-17B8-40E7-9520-430576D7A10A}">
      <dgm:prSet/>
      <dgm:spPr/>
      <dgm:t>
        <a:bodyPr/>
        <a:lstStyle/>
        <a:p>
          <a:endParaRPr lang="ru-RU"/>
        </a:p>
      </dgm:t>
    </dgm:pt>
    <dgm:pt modelId="{CFD9137C-BF90-43AA-ACD8-8E8B53624E81}" type="sibTrans" cxnId="{B928C13E-17B8-40E7-9520-430576D7A10A}">
      <dgm:prSet/>
      <dgm:spPr/>
      <dgm:t>
        <a:bodyPr/>
        <a:lstStyle/>
        <a:p>
          <a:endParaRPr lang="ru-RU"/>
        </a:p>
      </dgm:t>
    </dgm:pt>
    <dgm:pt modelId="{6DFCFEFE-C9DC-4596-A687-BD6B3AED99E7}">
      <dgm:prSet phldrT="[Текст]" custT="1"/>
      <dgm:spPr/>
      <dgm:t>
        <a:bodyPr/>
        <a:lstStyle/>
        <a:p>
          <a:r>
            <a:rPr lang="ru-RU" sz="3600"/>
            <a:t>молочная железа</a:t>
          </a:r>
        </a:p>
      </dgm:t>
    </dgm:pt>
    <dgm:pt modelId="{1C5FBAC7-9CDD-40CB-B8C3-C23B5B8173C6}" type="parTrans" cxnId="{5204332C-1363-4A1F-A8B1-5F07F7AF2FEA}">
      <dgm:prSet/>
      <dgm:spPr/>
      <dgm:t>
        <a:bodyPr/>
        <a:lstStyle/>
        <a:p>
          <a:endParaRPr lang="ru-RU"/>
        </a:p>
      </dgm:t>
    </dgm:pt>
    <dgm:pt modelId="{7A923772-0B50-49C2-BF0B-3E11269BE232}" type="sibTrans" cxnId="{5204332C-1363-4A1F-A8B1-5F07F7AF2FEA}">
      <dgm:prSet/>
      <dgm:spPr/>
      <dgm:t>
        <a:bodyPr/>
        <a:lstStyle/>
        <a:p>
          <a:endParaRPr lang="ru-RU"/>
        </a:p>
      </dgm:t>
    </dgm:pt>
    <dgm:pt modelId="{62D9099E-3F46-4958-A808-E0E19A00D92D}" type="pres">
      <dgm:prSet presAssocID="{4A43614E-D8C5-416F-9F9C-0D307E64DCA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F476C9-C916-4550-B6EA-B1A13304E753}" type="pres">
      <dgm:prSet presAssocID="{4A43614E-D8C5-416F-9F9C-0D307E64DCA8}" presName="matrix" presStyleCnt="0"/>
      <dgm:spPr/>
    </dgm:pt>
    <dgm:pt modelId="{B4CC9081-DD59-41EA-B69E-887BAE1CCC34}" type="pres">
      <dgm:prSet presAssocID="{4A43614E-D8C5-416F-9F9C-0D307E64DCA8}" presName="tile1" presStyleLbl="node1" presStyleIdx="0" presStyleCnt="4"/>
      <dgm:spPr/>
      <dgm:t>
        <a:bodyPr/>
        <a:lstStyle/>
        <a:p>
          <a:endParaRPr lang="ru-RU"/>
        </a:p>
      </dgm:t>
    </dgm:pt>
    <dgm:pt modelId="{A07FF228-8316-4155-A033-A4DC56F57240}" type="pres">
      <dgm:prSet presAssocID="{4A43614E-D8C5-416F-9F9C-0D307E64DCA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910087-B250-4CD1-96CD-6AF270254F94}" type="pres">
      <dgm:prSet presAssocID="{4A43614E-D8C5-416F-9F9C-0D307E64DCA8}" presName="tile2" presStyleLbl="node1" presStyleIdx="1" presStyleCnt="4"/>
      <dgm:spPr/>
      <dgm:t>
        <a:bodyPr/>
        <a:lstStyle/>
        <a:p>
          <a:endParaRPr lang="ru-RU"/>
        </a:p>
      </dgm:t>
    </dgm:pt>
    <dgm:pt modelId="{136FD3E4-F63B-478C-BA85-8AF972D05A64}" type="pres">
      <dgm:prSet presAssocID="{4A43614E-D8C5-416F-9F9C-0D307E64DCA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BC0444-7E7F-4E2F-A618-426A1DEA1117}" type="pres">
      <dgm:prSet presAssocID="{4A43614E-D8C5-416F-9F9C-0D307E64DCA8}" presName="tile3" presStyleLbl="node1" presStyleIdx="2" presStyleCnt="4" custLinFactNeighborX="1111" custLinFactNeighborY="55"/>
      <dgm:spPr/>
      <dgm:t>
        <a:bodyPr/>
        <a:lstStyle/>
        <a:p>
          <a:endParaRPr lang="ru-RU"/>
        </a:p>
      </dgm:t>
    </dgm:pt>
    <dgm:pt modelId="{D439F7C7-E6C8-428D-9D04-EBCA9559FED6}" type="pres">
      <dgm:prSet presAssocID="{4A43614E-D8C5-416F-9F9C-0D307E64DCA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1FB853-E56B-498C-95FC-455A3712B49E}" type="pres">
      <dgm:prSet presAssocID="{4A43614E-D8C5-416F-9F9C-0D307E64DCA8}" presName="tile4" presStyleLbl="node1" presStyleIdx="3" presStyleCnt="4"/>
      <dgm:spPr/>
      <dgm:t>
        <a:bodyPr/>
        <a:lstStyle/>
        <a:p>
          <a:endParaRPr lang="ru-RU"/>
        </a:p>
      </dgm:t>
    </dgm:pt>
    <dgm:pt modelId="{ECCC7486-26A5-4BDD-A40E-D8F866AF1996}" type="pres">
      <dgm:prSet presAssocID="{4A43614E-D8C5-416F-9F9C-0D307E64DCA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BEB37D-2B33-449E-AADB-E1C286E52E74}" type="pres">
      <dgm:prSet presAssocID="{4A43614E-D8C5-416F-9F9C-0D307E64DCA8}" presName="centerTile" presStyleLbl="fgShp" presStyleIdx="0" presStyleCnt="1" custScaleX="140039" custScaleY="72290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2CC87543-FEB7-4947-AC6D-A1604345ECE2}" type="presOf" srcId="{4A8FC34E-4F8E-48F3-92EE-0BA5FF9EF780}" destId="{B4CC9081-DD59-41EA-B69E-887BAE1CCC34}" srcOrd="0" destOrd="0" presId="urn:microsoft.com/office/officeart/2005/8/layout/matrix1"/>
    <dgm:cxn modelId="{5BAD8B3B-34C1-42C8-B064-5E5F46EAF034}" srcId="{DC02F6E7-17AD-4F02-81A0-A513B0F85FD4}" destId="{337A7468-0715-422D-98D9-F3B3C7F98964}" srcOrd="1" destOrd="0" parTransId="{4B57504D-5721-48E2-988E-E179622D549F}" sibTransId="{EBC3CA8B-CF62-4504-844E-F34F01206252}"/>
    <dgm:cxn modelId="{A686760E-D2A6-4047-A1C6-173C3F5DC845}" type="presOf" srcId="{4A8FC34E-4F8E-48F3-92EE-0BA5FF9EF780}" destId="{A07FF228-8316-4155-A033-A4DC56F57240}" srcOrd="1" destOrd="0" presId="urn:microsoft.com/office/officeart/2005/8/layout/matrix1"/>
    <dgm:cxn modelId="{CD7748F7-ADCE-40AC-8881-543E6C7DD686}" type="presOf" srcId="{6DFCFEFE-C9DC-4596-A687-BD6B3AED99E7}" destId="{491FB853-E56B-498C-95FC-455A3712B49E}" srcOrd="0" destOrd="0" presId="urn:microsoft.com/office/officeart/2005/8/layout/matrix1"/>
    <dgm:cxn modelId="{57144188-2D9A-4B6E-B86F-218D154A8EC4}" type="presOf" srcId="{DC02F6E7-17AD-4F02-81A0-A513B0F85FD4}" destId="{7CBEB37D-2B33-449E-AADB-E1C286E52E74}" srcOrd="0" destOrd="0" presId="urn:microsoft.com/office/officeart/2005/8/layout/matrix1"/>
    <dgm:cxn modelId="{5204332C-1363-4A1F-A8B1-5F07F7AF2FEA}" srcId="{DC02F6E7-17AD-4F02-81A0-A513B0F85FD4}" destId="{6DFCFEFE-C9DC-4596-A687-BD6B3AED99E7}" srcOrd="3" destOrd="0" parTransId="{1C5FBAC7-9CDD-40CB-B8C3-C23B5B8173C6}" sibTransId="{7A923772-0B50-49C2-BF0B-3E11269BE232}"/>
    <dgm:cxn modelId="{84755C9C-6691-4765-A4A3-EA9ADB5B7209}" srcId="{DC02F6E7-17AD-4F02-81A0-A513B0F85FD4}" destId="{4A8FC34E-4F8E-48F3-92EE-0BA5FF9EF780}" srcOrd="0" destOrd="0" parTransId="{8E7D899C-0A1A-4127-B01A-666A8C3B0DE7}" sibTransId="{CAB35247-CA3E-4851-9341-31F334A15375}"/>
    <dgm:cxn modelId="{6A358F3E-6185-4025-84BA-12B666FC4C50}" type="presOf" srcId="{4A43614E-D8C5-416F-9F9C-0D307E64DCA8}" destId="{62D9099E-3F46-4958-A808-E0E19A00D92D}" srcOrd="0" destOrd="0" presId="urn:microsoft.com/office/officeart/2005/8/layout/matrix1"/>
    <dgm:cxn modelId="{B928C13E-17B8-40E7-9520-430576D7A10A}" srcId="{DC02F6E7-17AD-4F02-81A0-A513B0F85FD4}" destId="{3FACE0F0-6C93-49E6-BE94-9F8CEB834036}" srcOrd="2" destOrd="0" parTransId="{117A3DC6-5611-4518-9CCA-89262FD0E529}" sibTransId="{CFD9137C-BF90-43AA-ACD8-8E8B53624E81}"/>
    <dgm:cxn modelId="{698F5D36-AD8E-44F9-8FD7-1F010AA0D4B5}" srcId="{4A43614E-D8C5-416F-9F9C-0D307E64DCA8}" destId="{DC02F6E7-17AD-4F02-81A0-A513B0F85FD4}" srcOrd="0" destOrd="0" parTransId="{25AE646A-E3F8-4DAF-B39C-D35D269B8AB0}" sibTransId="{3C1862D7-AB41-4239-BC29-BA6A3087FB82}"/>
    <dgm:cxn modelId="{045FD3D6-59A8-4C78-8DED-A46FC9484F12}" type="presOf" srcId="{3FACE0F0-6C93-49E6-BE94-9F8CEB834036}" destId="{D439F7C7-E6C8-428D-9D04-EBCA9559FED6}" srcOrd="1" destOrd="0" presId="urn:microsoft.com/office/officeart/2005/8/layout/matrix1"/>
    <dgm:cxn modelId="{D885D1FC-9F26-41DC-A1C3-908BD1A82076}" type="presOf" srcId="{337A7468-0715-422D-98D9-F3B3C7F98964}" destId="{136FD3E4-F63B-478C-BA85-8AF972D05A64}" srcOrd="1" destOrd="0" presId="urn:microsoft.com/office/officeart/2005/8/layout/matrix1"/>
    <dgm:cxn modelId="{8FFA0C6A-2E91-4C1F-AAF6-315967B1E621}" type="presOf" srcId="{337A7468-0715-422D-98D9-F3B3C7F98964}" destId="{61910087-B250-4CD1-96CD-6AF270254F94}" srcOrd="0" destOrd="0" presId="urn:microsoft.com/office/officeart/2005/8/layout/matrix1"/>
    <dgm:cxn modelId="{C1707CC1-6560-414D-B48A-B4BCDF23226C}" type="presOf" srcId="{3FACE0F0-6C93-49E6-BE94-9F8CEB834036}" destId="{07BC0444-7E7F-4E2F-A618-426A1DEA1117}" srcOrd="0" destOrd="0" presId="urn:microsoft.com/office/officeart/2005/8/layout/matrix1"/>
    <dgm:cxn modelId="{96C37507-618E-42E6-B924-0AE26E3684D4}" type="presOf" srcId="{6DFCFEFE-C9DC-4596-A687-BD6B3AED99E7}" destId="{ECCC7486-26A5-4BDD-A40E-D8F866AF1996}" srcOrd="1" destOrd="0" presId="urn:microsoft.com/office/officeart/2005/8/layout/matrix1"/>
    <dgm:cxn modelId="{248235A4-C084-44B9-B6E5-28563719F462}" type="presParOf" srcId="{62D9099E-3F46-4958-A808-E0E19A00D92D}" destId="{6FF476C9-C916-4550-B6EA-B1A13304E753}" srcOrd="0" destOrd="0" presId="urn:microsoft.com/office/officeart/2005/8/layout/matrix1"/>
    <dgm:cxn modelId="{D59D3B19-BC65-48C2-A46A-0F40EAA40A3B}" type="presParOf" srcId="{6FF476C9-C916-4550-B6EA-B1A13304E753}" destId="{B4CC9081-DD59-41EA-B69E-887BAE1CCC34}" srcOrd="0" destOrd="0" presId="urn:microsoft.com/office/officeart/2005/8/layout/matrix1"/>
    <dgm:cxn modelId="{FFEC9D91-599C-4D9B-B700-C4E790C6CFA9}" type="presParOf" srcId="{6FF476C9-C916-4550-B6EA-B1A13304E753}" destId="{A07FF228-8316-4155-A033-A4DC56F57240}" srcOrd="1" destOrd="0" presId="urn:microsoft.com/office/officeart/2005/8/layout/matrix1"/>
    <dgm:cxn modelId="{BE639FD1-F4A2-4F31-A7D7-B9645DF21B9C}" type="presParOf" srcId="{6FF476C9-C916-4550-B6EA-B1A13304E753}" destId="{61910087-B250-4CD1-96CD-6AF270254F94}" srcOrd="2" destOrd="0" presId="urn:microsoft.com/office/officeart/2005/8/layout/matrix1"/>
    <dgm:cxn modelId="{A6AE3911-1862-4EA2-B1D8-F96A47D27FB4}" type="presParOf" srcId="{6FF476C9-C916-4550-B6EA-B1A13304E753}" destId="{136FD3E4-F63B-478C-BA85-8AF972D05A64}" srcOrd="3" destOrd="0" presId="urn:microsoft.com/office/officeart/2005/8/layout/matrix1"/>
    <dgm:cxn modelId="{FF7AD124-B724-4004-9759-442DDDE21BC4}" type="presParOf" srcId="{6FF476C9-C916-4550-B6EA-B1A13304E753}" destId="{07BC0444-7E7F-4E2F-A618-426A1DEA1117}" srcOrd="4" destOrd="0" presId="urn:microsoft.com/office/officeart/2005/8/layout/matrix1"/>
    <dgm:cxn modelId="{AE92D5AD-3B43-41FA-88FB-4E7D9D5AC202}" type="presParOf" srcId="{6FF476C9-C916-4550-B6EA-B1A13304E753}" destId="{D439F7C7-E6C8-428D-9D04-EBCA9559FED6}" srcOrd="5" destOrd="0" presId="urn:microsoft.com/office/officeart/2005/8/layout/matrix1"/>
    <dgm:cxn modelId="{0F09AECD-C187-42BE-8780-F21C3CB7D253}" type="presParOf" srcId="{6FF476C9-C916-4550-B6EA-B1A13304E753}" destId="{491FB853-E56B-498C-95FC-455A3712B49E}" srcOrd="6" destOrd="0" presId="urn:microsoft.com/office/officeart/2005/8/layout/matrix1"/>
    <dgm:cxn modelId="{1491DCF8-8B15-4611-B5C0-273910C13D8C}" type="presParOf" srcId="{6FF476C9-C916-4550-B6EA-B1A13304E753}" destId="{ECCC7486-26A5-4BDD-A40E-D8F866AF1996}" srcOrd="7" destOrd="0" presId="urn:microsoft.com/office/officeart/2005/8/layout/matrix1"/>
    <dgm:cxn modelId="{31C06AF3-C250-4B8C-B5B2-6711021DDABF}" type="presParOf" srcId="{62D9099E-3F46-4958-A808-E0E19A00D92D}" destId="{7CBEB37D-2B33-449E-AADB-E1C286E52E74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CC9081-DD59-41EA-B69E-887BAE1CCC34}">
      <dsp:nvSpPr>
        <dsp:cNvPr id="0" name=""/>
        <dsp:cNvSpPr/>
      </dsp:nvSpPr>
      <dsp:spPr>
        <a:xfrm rot="16200000">
          <a:off x="504056" y="-504056"/>
          <a:ext cx="1980220" cy="2988332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/>
            <a:t>корм и вода</a:t>
          </a:r>
        </a:p>
      </dsp:txBody>
      <dsp:txXfrm rot="16200000">
        <a:off x="751583" y="-751583"/>
        <a:ext cx="1485165" cy="2988332"/>
      </dsp:txXfrm>
    </dsp:sp>
    <dsp:sp modelId="{61910087-B250-4CD1-96CD-6AF270254F94}">
      <dsp:nvSpPr>
        <dsp:cNvPr id="0" name=""/>
        <dsp:cNvSpPr/>
      </dsp:nvSpPr>
      <dsp:spPr>
        <a:xfrm>
          <a:off x="2988332" y="0"/>
          <a:ext cx="2988332" cy="198022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/>
            <a:t>подстилка, воздух, кожа тела</a:t>
          </a:r>
        </a:p>
      </dsp:txBody>
      <dsp:txXfrm>
        <a:off x="2988332" y="0"/>
        <a:ext cx="2988332" cy="1485165"/>
      </dsp:txXfrm>
    </dsp:sp>
    <dsp:sp modelId="{07BC0444-7E7F-4E2F-A618-426A1DEA1117}">
      <dsp:nvSpPr>
        <dsp:cNvPr id="0" name=""/>
        <dsp:cNvSpPr/>
      </dsp:nvSpPr>
      <dsp:spPr>
        <a:xfrm rot="10800000">
          <a:off x="33200" y="1980220"/>
          <a:ext cx="2988332" cy="198022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/>
            <a:t>содержимое кишечника, кровь</a:t>
          </a:r>
        </a:p>
      </dsp:txBody>
      <dsp:txXfrm rot="10800000">
        <a:off x="33200" y="2475275"/>
        <a:ext cx="2988332" cy="1485165"/>
      </dsp:txXfrm>
    </dsp:sp>
    <dsp:sp modelId="{491FB853-E56B-498C-95FC-455A3712B49E}">
      <dsp:nvSpPr>
        <dsp:cNvPr id="0" name=""/>
        <dsp:cNvSpPr/>
      </dsp:nvSpPr>
      <dsp:spPr>
        <a:xfrm rot="5400000">
          <a:off x="3492388" y="1476164"/>
          <a:ext cx="1980220" cy="2988332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/>
            <a:t>молочная железа</a:t>
          </a:r>
        </a:p>
      </dsp:txBody>
      <dsp:txXfrm rot="5400000">
        <a:off x="3739915" y="1723691"/>
        <a:ext cx="1485165" cy="2988332"/>
      </dsp:txXfrm>
    </dsp:sp>
    <dsp:sp modelId="{7CBEB37D-2B33-449E-AADB-E1C286E52E74}">
      <dsp:nvSpPr>
        <dsp:cNvPr id="0" name=""/>
        <dsp:cNvSpPr/>
      </dsp:nvSpPr>
      <dsp:spPr>
        <a:xfrm>
          <a:off x="1732882" y="1622344"/>
          <a:ext cx="2510898" cy="71575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/>
            <a:t>молоко</a:t>
          </a:r>
        </a:p>
      </dsp:txBody>
      <dsp:txXfrm>
        <a:off x="1732882" y="1622344"/>
        <a:ext cx="2510898" cy="715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1.53249E-7</cdr:y>
    </cdr:from>
    <cdr:to>
      <cdr:x>0.26181</cdr:x>
      <cdr:y>0.26484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rcRect xmlns:a="http://schemas.openxmlformats.org/drawingml/2006/main" r="9783"/>
        <a:stretch xmlns:a="http://schemas.openxmlformats.org/drawingml/2006/main">
          <a:fillRect/>
        </a:stretch>
      </cdr:blipFill>
      <cdr:spPr>
        <a:xfrm xmlns:a="http://schemas.openxmlformats.org/drawingml/2006/main">
          <a:off x="0" y="1"/>
          <a:ext cx="2154622" cy="1728192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</cdr:x>
      <cdr:y>0.26484</cdr:y>
    </cdr:from>
    <cdr:to>
      <cdr:x>0.2975</cdr:x>
      <cdr:y>0.3603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0" y="1728172"/>
          <a:ext cx="2448272" cy="62290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solidFill>
                <a:srgbClr val="FF0000"/>
              </a:solidFill>
            </a:rPr>
            <a:t>Термограмма</a:t>
          </a:r>
        </a:p>
        <a:p xmlns:a="http://schemas.openxmlformats.org/drawingml/2006/main">
          <a:r>
            <a:rPr lang="ru-RU" sz="1400" b="1" dirty="0" smtClean="0">
              <a:solidFill>
                <a:srgbClr val="FF0000"/>
              </a:solidFill>
            </a:rPr>
            <a:t> </a:t>
          </a:r>
          <a:r>
            <a:rPr lang="ru-RU" sz="1400" b="1" dirty="0" smtClean="0">
              <a:solidFill>
                <a:srgbClr val="FF0000"/>
              </a:solidFill>
            </a:rPr>
            <a:t>здорового выме</a:t>
          </a:r>
          <a:r>
            <a:rPr lang="ru-RU" sz="1200" b="1" dirty="0" smtClean="0">
              <a:solidFill>
                <a:srgbClr val="FF0000"/>
              </a:solidFill>
            </a:rPr>
            <a:t>ни</a:t>
          </a:r>
          <a:endParaRPr lang="ru-RU" sz="1200" b="1" dirty="0">
            <a:solidFill>
              <a:srgbClr val="FF0000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B1E656-994F-4D1F-A446-09919D145EC7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0D93A-FC75-4F94-9048-C0FCED35CB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D0D93A-FC75-4F94-9048-C0FCED35CBCE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1B394-FB57-4BC2-BD1B-3D3F82786CF4}" type="datetimeFigureOut">
              <a:rPr lang="ru-RU" smtClean="0"/>
              <a:pPr/>
              <a:t>09.03.2013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7EFCBD-47F3-45C7-A7E5-91353BF43E1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text=Staphylococcus%20pyogenes%20%D1%84%D0%BE%D1%82%D0%BE&amp;noreask=1&amp;img_url=www.sfatulmedicului.ro/external/uploads/galerii_foto/421/Impetigo_11.jpg&amp;pos=10&amp;rpt=simage&amp;lr=65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://www.bing.com/images/search?q=Escherichia+coli+%d1%84%d0%be%d1%82%d0%be&amp;view=detail&amp;id=2F1AE9F4173E86F38ACAFB854584E0931412090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text=Staphylococcus%20pyogenes%20%D1%84%D0%BE%D1%82%D0%BE&amp;noreask=1&amp;img_url=www.causus.be/bestanden/2009/Image/streptococcus_pyogenes_LM.jpg&amp;pos=9&amp;rpt=simage&amp;lr=65" TargetMode="External"/><Relationship Id="rId11" Type="http://schemas.openxmlformats.org/officeDocument/2006/relationships/image" Target="../media/image7.jpeg"/><Relationship Id="rId5" Type="http://schemas.openxmlformats.org/officeDocument/2006/relationships/image" Target="../media/image4.jpeg"/><Relationship Id="rId10" Type="http://schemas.openxmlformats.org/officeDocument/2006/relationships/hyperlink" Target="http://images.yandex.ru/yandsearch?text=Staphylococcus%20pyogenes%20%D1%84%D0%BE%D1%82%D0%BE&amp;noreask=1&amp;img_url=gfx.dagbladet.no/labrador/144/144980/14498021/jpg/active/314x407.jpg&amp;pos=5&amp;rpt=simage&amp;lr=65" TargetMode="External"/><Relationship Id="rId4" Type="http://schemas.openxmlformats.org/officeDocument/2006/relationships/hyperlink" Target="http://www.bing.com/images/search?q=Escherichia+coli+%d1%84%d0%be%d1%82%d0%be&amp;view=detail&amp;id=7B1D410E50B64508752E44018C2E33BF844D752F" TargetMode="External"/><Relationship Id="rId9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hyperlink" Target="http://images.yandex.ru/yandsearch?text=Lactobacillus%20acidophilus%20%D1%84%D0%BE%D1%82%D0%BE&amp;noreask=1&amp;img_url=www.dairyscience.info/images/stories/bacterias/np-la.jpg&amp;pos=6&amp;rpt=simage&amp;lr=65" TargetMode="External"/><Relationship Id="rId7" Type="http://schemas.openxmlformats.org/officeDocument/2006/relationships/image" Target="../media/image10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openxmlformats.org/officeDocument/2006/relationships/hyperlink" Target="http://www.bing.com/images/search?q=Escherichia+coli+%d1%84%d0%be%d1%82%d0%be&amp;view=detail&amp;id=1B4986BF4435D93881ABB2F7E3D95EEE719B380B" TargetMode="External"/><Relationship Id="rId5" Type="http://schemas.openxmlformats.org/officeDocument/2006/relationships/hyperlink" Target="http://images.yandex.ru/yandsearch?text=Lactobacillus%20acidophilus%20%D1%84%D0%BE%D1%82%D0%BE&amp;noreask=1&amp;img_url=pro-troitsk.ru/files/47/images/acidophilus1.jpg&amp;pos=8&amp;rpt=simage&amp;lr=65" TargetMode="External"/><Relationship Id="rId10" Type="http://schemas.openxmlformats.org/officeDocument/2006/relationships/image" Target="../media/image12.jpeg"/><Relationship Id="rId4" Type="http://schemas.openxmlformats.org/officeDocument/2006/relationships/image" Target="../media/image8.jpeg"/><Relationship Id="rId9" Type="http://schemas.openxmlformats.org/officeDocument/2006/relationships/hyperlink" Target="http://images.yandex.ru/yandsearch?p=3&amp;text=%D0%B2%D0%BE%D0%B7%D0%B1%D1%83%D0%B4%D0%B8%D1%82%D0%B5%D0%BB%D0%B8%20%D0%BC%D0%B0%D1%81%D1%82%D0%B8%D1%82%D0%BE%D0%B2%20%20%D1%84%D0%BE%D1%82%D0%BE&amp;img_url=trvl-bird.ucoz.ru/_si/0/54336854.jpeg&amp;pos=119&amp;rpt=simage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ru.wikipedia.org/wiki/%D0%9B%D0%B8%D0%B7%D0%BE%D1%86%D0%B8%D0%BC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hyperlink" Target="http://universal.in.ua/pererabotka-moloka/pasterizacionnaya-ustanovka.htm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hyperlink" Target="http://images.yandex.ru/yandsearch?p=8&amp;text=%D0%B2%D0%B5%D1%82%D0%B5%D1%80%D0%B8%D0%BD%D0%B0%D1%80%D0%BD%D0%B0%D1%8F%20%D0%BB%D0%B0%D0%B1%D0%BE%D1%80%D0%B0%D1%82%D0%BE%D1%80%D0%B8%D1%8F%20%D1%84%D0%BE%D1%82%D0%BE&amp;noreask=1&amp;img_url=img.vl.ru/i/news/add_files/big96195142.jpg&amp;pos=256&amp;rpt=simage&amp;lr=65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8532440" cy="14700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Микрофлора молока и молочных продуктов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2060848"/>
            <a:ext cx="7560840" cy="4032448"/>
          </a:xfrm>
        </p:spPr>
        <p:txBody>
          <a:bodyPr>
            <a:normAutofit fontScale="92500"/>
          </a:bodyPr>
          <a:lstStyle/>
          <a:p>
            <a:r>
              <a:rPr lang="ru-RU" sz="2800" b="1" dirty="0" smtClean="0">
                <a:solidFill>
                  <a:srgbClr val="2A6C2C"/>
                </a:solidFill>
              </a:rPr>
              <a:t>ПЛАН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1.Продукция  и химический состав молока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2. Источники микрофлоры молока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 3. Микрофлора молока и возбудители маститов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4. Бактерицидные свойства молока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5. Санитарная оценка и обеззараживание молока</a:t>
            </a:r>
          </a:p>
          <a:p>
            <a:pPr algn="l"/>
            <a:r>
              <a:rPr lang="ru-RU" sz="2800" b="1" dirty="0" smtClean="0">
                <a:solidFill>
                  <a:srgbClr val="2A6C2C"/>
                </a:solidFill>
              </a:rPr>
              <a:t>6. Молочные продукты</a:t>
            </a:r>
          </a:p>
          <a:p>
            <a:pPr algn="just"/>
            <a:endParaRPr lang="ru-RU" sz="2800" b="1" dirty="0">
              <a:solidFill>
                <a:srgbClr val="2A6C2C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0"/>
            <a:ext cx="4464496" cy="562074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2A6C2C"/>
                </a:solidFill>
              </a:rPr>
              <a:t>Продукция  и химический состав</a:t>
            </a:r>
            <a:br>
              <a:rPr lang="ru-RU" sz="2000" b="1" dirty="0" smtClean="0">
                <a:solidFill>
                  <a:srgbClr val="2A6C2C"/>
                </a:solidFill>
              </a:rPr>
            </a:br>
            <a:r>
              <a:rPr lang="ru-RU" sz="2000" b="1" dirty="0" smtClean="0">
                <a:solidFill>
                  <a:srgbClr val="2A6C2C"/>
                </a:solidFill>
              </a:rPr>
              <a:t> молока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492896"/>
            <a:ext cx="9144000" cy="4365104"/>
          </a:xfrm>
        </p:spPr>
        <p:txBody>
          <a:bodyPr>
            <a:normAutofit/>
          </a:bodyPr>
          <a:lstStyle/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Молочный сахар лактоза </a:t>
            </a:r>
            <a:r>
              <a:rPr lang="ru-RU" sz="1400" dirty="0" smtClean="0"/>
              <a:t>состоит из глюкозы, галактозы и арабинозы</a:t>
            </a:r>
          </a:p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Витамины: </a:t>
            </a:r>
            <a:r>
              <a:rPr lang="ru-RU" sz="1400" dirty="0" smtClean="0"/>
              <a:t>А, В, В2, РР, Д, В12, В6, Е, С . 16 всего.</a:t>
            </a:r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 Содержание витаминов в молоке изменяется в зависимости от рациона кормления животных. </a:t>
            </a:r>
            <a:br>
              <a:rPr lang="ru-RU" sz="1400" dirty="0" smtClean="0"/>
            </a:br>
            <a:r>
              <a:rPr lang="ru-RU" sz="1400" b="1" dirty="0" smtClean="0"/>
              <a:t>Витамин А</a:t>
            </a:r>
            <a:r>
              <a:rPr lang="ru-RU" sz="1400" dirty="0" smtClean="0"/>
              <a:t> способствует росту организма, предупреждает заболевания глаз и инфекционные болезни. Образуется в молоке коров, питающихся зелеными кормами, поэтому летом его содержание в молоке выше, чем зимой. </a:t>
            </a:r>
            <a:br>
              <a:rPr lang="ru-RU" sz="1400" dirty="0" smtClean="0"/>
            </a:br>
            <a:r>
              <a:rPr lang="ru-RU" sz="1400" b="1" dirty="0" smtClean="0"/>
              <a:t>Витамина D </a:t>
            </a:r>
            <a:r>
              <a:rPr lang="ru-RU" sz="1400" dirty="0" smtClean="0"/>
              <a:t>в молочном жире больше у коров, пасущихся на солнечных горных пастбищах. При недостатке витамина D и кальция у человека нарушается работа околощитовидных желез, случаются судороги, а у детей развивается рахит. Употребляя много молока и регулярно бывая на солнце этих нарушений можно избежать. </a:t>
            </a:r>
            <a:br>
              <a:rPr lang="ru-RU" sz="1400" dirty="0" smtClean="0"/>
            </a:br>
            <a:r>
              <a:rPr lang="ru-RU" sz="1400" dirty="0" smtClean="0"/>
              <a:t>Молоко богато </a:t>
            </a:r>
            <a:r>
              <a:rPr lang="ru-RU" sz="1400" b="1" dirty="0" smtClean="0"/>
              <a:t>витаминами группы B</a:t>
            </a:r>
            <a:r>
              <a:rPr lang="ru-RU" sz="1400" dirty="0" smtClean="0"/>
              <a:t>. Причем в зимнее время года количество витамина В2 в молоке больше, чем в летнее. А содержание витамина В12 в молоке увеличивается с повышением кислотности. Поэтому его больше в кисломолочных продуктах. </a:t>
            </a:r>
            <a:br>
              <a:rPr lang="ru-RU" sz="1400" dirty="0" smtClean="0"/>
            </a:br>
            <a:r>
              <a:rPr lang="ru-RU" sz="1400" b="1" dirty="0" smtClean="0"/>
              <a:t>Количество витамина C </a:t>
            </a:r>
            <a:r>
              <a:rPr lang="ru-RU" sz="1400" dirty="0" smtClean="0"/>
              <a:t>при термической обработке молока и при доступе воздуха из-за легкой окисляемости уменьшается, поэтому в свежем молоке этого витамина больше, чем в кипяченом.</a:t>
            </a:r>
          </a:p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Гормоны</a:t>
            </a:r>
            <a:r>
              <a:rPr lang="ru-RU" sz="1400" dirty="0" smtClean="0"/>
              <a:t> – </a:t>
            </a:r>
            <a:r>
              <a:rPr lang="ru-RU" sz="1400" dirty="0" err="1" smtClean="0"/>
              <a:t>картизон</a:t>
            </a:r>
            <a:r>
              <a:rPr lang="ru-RU" sz="1400" dirty="0" smtClean="0"/>
              <a:t>, </a:t>
            </a:r>
            <a:r>
              <a:rPr lang="ru-RU" sz="1400" dirty="0" err="1" smtClean="0"/>
              <a:t>окситоции</a:t>
            </a:r>
            <a:r>
              <a:rPr lang="ru-RU" sz="1400" dirty="0" smtClean="0"/>
              <a:t>, </a:t>
            </a:r>
            <a:r>
              <a:rPr lang="ru-RU" sz="1400" b="1" dirty="0" err="1" smtClean="0"/>
              <a:t>пролантин</a:t>
            </a:r>
            <a:endParaRPr lang="ru-RU" sz="1400" b="1" dirty="0" smtClean="0"/>
          </a:p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Ферменты</a:t>
            </a:r>
            <a:r>
              <a:rPr lang="ru-RU" sz="1400" dirty="0" smtClean="0"/>
              <a:t> – </a:t>
            </a:r>
            <a:r>
              <a:rPr lang="ru-RU" sz="1400" dirty="0" err="1" smtClean="0"/>
              <a:t>пероксидозы</a:t>
            </a:r>
            <a:r>
              <a:rPr lang="ru-RU" sz="1400" dirty="0" smtClean="0"/>
              <a:t>, каталаза, липаза, протеаза, амилаза, </a:t>
            </a:r>
            <a:r>
              <a:rPr lang="ru-RU" sz="1400" dirty="0" err="1" smtClean="0"/>
              <a:t>фосфатоза</a:t>
            </a:r>
            <a:r>
              <a:rPr lang="ru-RU" sz="1400" dirty="0" smtClean="0"/>
              <a:t>, минеральные соли. </a:t>
            </a:r>
          </a:p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Молоко образуется из крови</a:t>
            </a:r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Для 1л – 500л крови.</a:t>
            </a:r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В молоке сахара в 90 р.&gt;, жира – в 9, К-5, Са-13, Р-10, но белка в 2&lt;, С</a:t>
            </a:r>
            <a:r>
              <a:rPr lang="en-US" sz="1400" dirty="0" smtClean="0"/>
              <a:t>l</a:t>
            </a:r>
            <a:r>
              <a:rPr lang="ru-RU" sz="1400" dirty="0" smtClean="0"/>
              <a:t> -3&lt;, </a:t>
            </a:r>
            <a:r>
              <a:rPr lang="en-US" sz="1400" dirty="0" smtClean="0"/>
              <a:t>N</a:t>
            </a:r>
            <a:r>
              <a:rPr lang="ru-RU" sz="1400" dirty="0" smtClean="0"/>
              <a:t>а 7&lt; </a:t>
            </a:r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На продукцию молока влияют гормоны передней доли гипофиза; пролактин, кроме того гормон половых желез – фолликулин и гормон надпочечника.</a:t>
            </a:r>
          </a:p>
          <a:p>
            <a:pPr marL="0">
              <a:lnSpc>
                <a:spcPts val="1200"/>
              </a:lnSpc>
              <a:spcBef>
                <a:spcPts val="0"/>
              </a:spcBef>
            </a:pPr>
            <a:r>
              <a:rPr lang="ru-RU" sz="1400" b="1" dirty="0" smtClean="0"/>
              <a:t>Структурные элементы</a:t>
            </a:r>
            <a:endParaRPr lang="ru-RU" sz="1400" dirty="0" smtClean="0"/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Предшественники молока – ЛЖК (уксусная, масляная, </a:t>
            </a:r>
            <a:r>
              <a:rPr lang="ru-RU" sz="1400" dirty="0" err="1" smtClean="0"/>
              <a:t>пропионовая</a:t>
            </a:r>
            <a:r>
              <a:rPr lang="ru-RU" sz="1400" dirty="0" smtClean="0"/>
              <a:t>), которых у коровы за сутки образуется: уксусн-2500 г, пропион-800 г, масляной-400 г. Чем &gt;уксусной, тем&gt;белка; чем&gt;</a:t>
            </a:r>
            <a:r>
              <a:rPr lang="ru-RU" sz="1400" dirty="0" err="1" smtClean="0"/>
              <a:t>пропионовой</a:t>
            </a:r>
            <a:r>
              <a:rPr lang="ru-RU" sz="1400" dirty="0" smtClean="0"/>
              <a:t>, тем&gt;жира.</a:t>
            </a:r>
          </a:p>
          <a:p>
            <a:pPr marL="0">
              <a:lnSpc>
                <a:spcPts val="1200"/>
              </a:lnSpc>
              <a:spcBef>
                <a:spcPts val="0"/>
              </a:spcBef>
              <a:buNone/>
            </a:pPr>
            <a:r>
              <a:rPr lang="ru-RU" sz="1400" dirty="0" smtClean="0"/>
              <a:t>Глюкоза в вымени превращается в лактозу, которая содержится в природе только в молоке. Белки молока образуются из аминокислот.</a:t>
            </a:r>
          </a:p>
          <a:p>
            <a:endParaRPr lang="ru-RU" sz="1400" dirty="0"/>
          </a:p>
        </p:txBody>
      </p:sp>
      <p:pic>
        <p:nvPicPr>
          <p:cNvPr id="1026" name="Picture 2" descr="H:\МОИ ФОТО\2005_01_03 Коровы\IMG_0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771800" cy="198745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71800" y="692697"/>
            <a:ext cx="4032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В молоке более 200 веществ.</a:t>
            </a:r>
          </a:p>
          <a:p>
            <a:r>
              <a:rPr lang="ru-RU" sz="1400" b="1" dirty="0" smtClean="0"/>
              <a:t>Белковые </a:t>
            </a:r>
            <a:r>
              <a:rPr lang="ru-RU" sz="1400" b="1" dirty="0" err="1" smtClean="0"/>
              <a:t>в-ва</a:t>
            </a:r>
            <a:r>
              <a:rPr lang="ru-RU" sz="1400" dirty="0" smtClean="0"/>
              <a:t>: белки, пептоны, полипептиды, защитные вещества (глобулинов в </a:t>
            </a:r>
            <a:r>
              <a:rPr lang="ru-RU" sz="1400" b="1" dirty="0" smtClean="0"/>
              <a:t>молозиве много</a:t>
            </a:r>
            <a:r>
              <a:rPr lang="ru-RU" sz="1400" dirty="0" smtClean="0"/>
              <a:t>), казеин, глобулины, </a:t>
            </a:r>
            <a:r>
              <a:rPr lang="ru-RU" sz="1400" dirty="0" err="1" smtClean="0"/>
              <a:t>альбулины</a:t>
            </a:r>
            <a:r>
              <a:rPr lang="ru-RU" sz="1400" dirty="0" smtClean="0"/>
              <a:t>, все необходимые аминокислоты.  Суточная потребность человека удовлетворяется в лизине 0,5л молока, не &gt;.</a:t>
            </a:r>
          </a:p>
          <a:p>
            <a:endParaRPr lang="ru-RU" sz="1400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2276872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/>
              <a:t>Жир: </a:t>
            </a:r>
            <a:r>
              <a:rPr lang="ru-RU" sz="1400" dirty="0" smtClean="0"/>
              <a:t>1)жирные кислоты – масляная, олеиновая, стеариновая (всего18). 2)липиды – холестерин, </a:t>
            </a:r>
            <a:r>
              <a:rPr lang="ru-RU" sz="1400" dirty="0" err="1" smtClean="0"/>
              <a:t>кефалин</a:t>
            </a:r>
            <a:r>
              <a:rPr lang="ru-RU" sz="1400" dirty="0" smtClean="0"/>
              <a:t>, лецитин</a:t>
            </a:r>
          </a:p>
        </p:txBody>
      </p:sp>
      <p:pic>
        <p:nvPicPr>
          <p:cNvPr id="7" name="Рисунок 6" descr="http://photoshara.ucoz.ru/_fr/0/680024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0"/>
            <a:ext cx="2411760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2A6C2C"/>
                </a:solidFill>
              </a:rPr>
              <a:t>Средний химический состав молока самок разных видов млекопитающих, %</a:t>
            </a:r>
            <a:endParaRPr lang="ru-RU" sz="1800" dirty="0">
              <a:solidFill>
                <a:srgbClr val="2A6C2C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03648" y="836712"/>
          <a:ext cx="6264696" cy="5043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4116"/>
                <a:gridCol w="1044116"/>
                <a:gridCol w="1044116"/>
                <a:gridCol w="1044116"/>
                <a:gridCol w="1044116"/>
                <a:gridCol w="1044116"/>
              </a:tblGrid>
              <a:tr h="436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Вид животного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Вода</a:t>
                      </a:r>
                      <a:endParaRPr lang="ru-RU" sz="14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Белки</a:t>
                      </a:r>
                      <a:endParaRPr lang="ru-RU" sz="14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Жиры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Лактоза</a:t>
                      </a:r>
                      <a:endParaRPr lang="ru-RU" sz="1400" b="1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Зола</a:t>
                      </a:r>
                      <a:endParaRPr lang="ru-RU" sz="1400" b="1" dirty="0">
                        <a:solidFill>
                          <a:srgbClr val="FFFF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Корова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88,0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3.0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3,5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4,9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Коза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88,9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3,3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4,1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4,4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Овца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83,6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5,1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Буйволица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82,9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4,6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7,5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Самка яка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84,0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6,5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5,6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Кобылица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89,7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1,9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Верблюдица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86,5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3,0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5,7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0,8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Ослица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90,0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1,9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1,4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0,5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Самка зебу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86,2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5,3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0,7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Оленуха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67,7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10,9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17,1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2,8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Свинья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86,0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7,2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4,6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3,1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Слониха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67,8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3,1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19,6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3,8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0,6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43634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Самка дельфина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48,8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5,6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45,0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1,4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0,6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  <a:tr h="3095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Самка кита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45,7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12,0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42,0 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  <a:endParaRPr lang="ru-RU" sz="1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/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411760" y="6381328"/>
            <a:ext cx="5040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CC"/>
                </a:solidFill>
              </a:rPr>
              <a:t>http://www.moloko.cc/view_news.php?id=103</a:t>
            </a:r>
            <a:r>
              <a:rPr lang="ru-RU" dirty="0" smtClean="0">
                <a:solidFill>
                  <a:srgbClr val="0000CC"/>
                </a:solidFill>
              </a:rPr>
              <a:t>7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5949280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0000CC"/>
                </a:solidFill>
              </a:rPr>
              <a:t>http://www.moloko.cc/view_news.php?id=1111</a:t>
            </a:r>
            <a:endParaRPr lang="ru-RU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2A6C2C"/>
                </a:solidFill>
              </a:rPr>
              <a:t>Источники микрофлоры молока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08721"/>
            <a:ext cx="9144000" cy="792088"/>
          </a:xfrm>
        </p:spPr>
        <p:txBody>
          <a:bodyPr>
            <a:normAutofit/>
          </a:bodyPr>
          <a:lstStyle/>
          <a:p>
            <a:r>
              <a:rPr lang="ru-RU" sz="1400" b="1" smtClean="0"/>
              <a:t> Всегда </a:t>
            </a:r>
            <a:r>
              <a:rPr lang="ru-RU" sz="1400" b="1" dirty="0" smtClean="0"/>
              <a:t>в молоке присутствуют микроорганизмы. Группа микробов постоянно обнаруживается в молоке и не приводящие к его порче относится к </a:t>
            </a:r>
            <a:r>
              <a:rPr lang="ru-RU" sz="1400" b="1" dirty="0" smtClean="0">
                <a:solidFill>
                  <a:schemeClr val="accent6">
                    <a:lumMod val="75000"/>
                  </a:schemeClr>
                </a:solidFill>
              </a:rPr>
              <a:t>нормальной</a:t>
            </a:r>
            <a:r>
              <a:rPr lang="ru-RU" sz="1400" b="1" dirty="0" smtClean="0"/>
              <a:t>, а случайно попадающие в молоко и вызывающие порчу – к  </a:t>
            </a:r>
            <a:r>
              <a:rPr lang="ru-RU" sz="1400" b="1" dirty="0" smtClean="0">
                <a:solidFill>
                  <a:srgbClr val="FF0000"/>
                </a:solidFill>
              </a:rPr>
              <a:t>анормальной.</a:t>
            </a:r>
            <a:endParaRPr lang="ru-RU" sz="14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2195736" y="2204864"/>
          <a:ext cx="5976664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Прямая со стрелкой 5"/>
          <p:cNvCxnSpPr/>
          <p:nvPr/>
        </p:nvCxnSpPr>
        <p:spPr>
          <a:xfrm>
            <a:off x="2987824" y="2924944"/>
            <a:ext cx="1008112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6012160" y="2996952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3059832" y="4221088"/>
            <a:ext cx="936104" cy="7200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 flipV="1">
            <a:off x="6012160" y="4149080"/>
            <a:ext cx="1152128" cy="7920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719" cy="58018"/>
          </a:xfrm>
        </p:spPr>
        <p:txBody>
          <a:bodyPr>
            <a:normAutofit fontScale="90000"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200" dirty="0" smtClean="0"/>
              <a:t>На своем долгом пути от момента зарождения в вымени до потребления молоко приходит в тесное соприкосновение с рядом источников загрязнения .</a:t>
            </a:r>
            <a:r>
              <a:rPr lang="ru-RU" sz="1200" b="1" dirty="0" smtClean="0"/>
              <a:t>1-ый источник. </a:t>
            </a:r>
            <a:r>
              <a:rPr lang="ru-RU" sz="1200" dirty="0" smtClean="0"/>
              <a:t>Часть микрофлоры попадает в молоко из вымени. Этот источник, в отличие от других, не устраним не только теоретически, но и в производстве.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В конце прошлого века многие исследователи пытались установить абсолютную  стерильность молочной железы, а следовательно и возникающего в ней молока. И мнение о стерильности молока в вымени держалось до начала 20 века. Больше всего м/</a:t>
            </a:r>
            <a:r>
              <a:rPr lang="ru-RU" sz="1200" dirty="0" err="1" smtClean="0"/>
              <a:t>ов</a:t>
            </a:r>
            <a:r>
              <a:rPr lang="ru-RU" sz="1200" dirty="0" smtClean="0"/>
              <a:t> (в здоровом вымени) вблизи выводного отверстия соска.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Другие исследования имели целью получить стерильное молоко. И это удавалось, но в количествах не &gt; 10 – 20 мл. Почему? Но дело в том, что вымя нельзя рассматривать как орган вполне изолированный от внешней среды. Через выходное отверстие соска м/мы проникают внутрь железы и закрепляются в ней.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В вопросе о м/флоре вымени можно изложить следующие </a:t>
            </a:r>
            <a:r>
              <a:rPr lang="ru-RU" sz="1200" b="1" dirty="0" smtClean="0">
                <a:solidFill>
                  <a:srgbClr val="0000CC"/>
                </a:solidFill>
              </a:rPr>
              <a:t>основные положения:  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1)все части вымени всегда заражены м-ми;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2)эта м/</a:t>
            </a:r>
            <a:r>
              <a:rPr lang="ru-RU" sz="1200" dirty="0" err="1" smtClean="0"/>
              <a:t>ф</a:t>
            </a:r>
            <a:r>
              <a:rPr lang="ru-RU" sz="1200" dirty="0" smtClean="0"/>
              <a:t> проникает извне и из крови и может частично размножиться;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3)м/</a:t>
            </a:r>
            <a:r>
              <a:rPr lang="ru-RU" sz="1200" dirty="0" err="1" smtClean="0"/>
              <a:t>ф</a:t>
            </a:r>
            <a:r>
              <a:rPr lang="ru-RU" sz="1200" dirty="0" smtClean="0"/>
              <a:t> в вымени убывает от входного отверстия вверх;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4)населяют вымя устойчивые к защитным веществам молока микроорганизмы.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Количеством микроорганизмов вымени не постоянно и зависит от состояния </a:t>
            </a:r>
            <a:r>
              <a:rPr lang="ru-RU" sz="1200" b="1" dirty="0" err="1" smtClean="0">
                <a:solidFill>
                  <a:srgbClr val="0000CC"/>
                </a:solidFill>
              </a:rPr>
              <a:t>сфинктра</a:t>
            </a:r>
            <a:r>
              <a:rPr lang="ru-RU" sz="1200" b="1" dirty="0" smtClean="0">
                <a:solidFill>
                  <a:srgbClr val="0000CC"/>
                </a:solidFill>
              </a:rPr>
              <a:t>, </a:t>
            </a:r>
            <a:r>
              <a:rPr lang="ru-RU" sz="1200" dirty="0" smtClean="0"/>
              <a:t>условий содержания, состояния иммунной системы. По данным Пуша (1930) при правильном уходе в 1 мл молока 200 бактерий.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После кратковременного нарушения режима – 300 тысяч. Через некоторое время – 90 тысяч микробных тел.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Наиболее обильным внешним источником м.флоры вымени является поверхно</a:t>
            </a:r>
            <a:r>
              <a:rPr lang="ru-RU" sz="1200" b="1" dirty="0" smtClean="0"/>
              <a:t>сть кожи животного</a:t>
            </a:r>
            <a:r>
              <a:rPr lang="ru-RU" sz="1200" dirty="0" smtClean="0"/>
              <a:t>, особенно самого вымени. Поэтому для получения незагрязненного молока важно соблюдать следующие </a:t>
            </a:r>
            <a:r>
              <a:rPr lang="ru-RU" sz="1200" b="1" dirty="0" smtClean="0">
                <a:solidFill>
                  <a:srgbClr val="0000CC"/>
                </a:solidFill>
              </a:rPr>
              <a:t>нормы: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1)чистоту кожи вымени (дезинфекция)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2)мытье теплой водой и сушить полотенцем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3)иметь чистые руки, хорошую подстилку (опилки), полноценный корм, здоровье молочного – это важно и в бытовом плане. Даже при самых оптимальных условиях в первых порциях молока </a:t>
            </a:r>
            <a:r>
              <a:rPr lang="ru-RU" sz="1200" dirty="0" err="1" smtClean="0"/>
              <a:t>м\ов</a:t>
            </a:r>
            <a:r>
              <a:rPr lang="ru-RU" sz="1200" dirty="0" smtClean="0"/>
              <a:t> огромное кол-во, т.к. оно из молочной цистерны.</a:t>
            </a:r>
          </a:p>
          <a:p>
            <a:pPr>
              <a:spcBef>
                <a:spcPts val="0"/>
              </a:spcBef>
            </a:pPr>
            <a:r>
              <a:rPr lang="ru-RU" sz="1200" dirty="0" err="1" smtClean="0"/>
              <a:t>Щульц</a:t>
            </a:r>
            <a:r>
              <a:rPr lang="ru-RU" sz="1200" dirty="0" smtClean="0"/>
              <a:t> установил наличие бактериальной пробки – ее сдаивать и утилизировать (но не на пол, а в посудину с </a:t>
            </a:r>
            <a:r>
              <a:rPr lang="ru-RU" sz="1200" dirty="0" err="1" smtClean="0"/>
              <a:t>дезраствором</a:t>
            </a:r>
            <a:r>
              <a:rPr lang="ru-RU" sz="1200" dirty="0" smtClean="0"/>
              <a:t>).</a:t>
            </a:r>
          </a:p>
          <a:p>
            <a:pPr>
              <a:spcBef>
                <a:spcPts val="0"/>
              </a:spcBef>
            </a:pPr>
            <a:r>
              <a:rPr lang="ru-RU" sz="1200" dirty="0" smtClean="0">
                <a:solidFill>
                  <a:srgbClr val="0000CC"/>
                </a:solidFill>
              </a:rPr>
              <a:t>Другие внешние источники загрязнения молока многочисленны и разнообразны</a:t>
            </a:r>
            <a:r>
              <a:rPr lang="ru-RU" sz="1200" dirty="0" smtClean="0"/>
              <a:t>, а на первое место надо поставить кожу животного. </a:t>
            </a:r>
            <a:r>
              <a:rPr lang="ru-RU" sz="1200" b="1" dirty="0" smtClean="0"/>
              <a:t>Опасна м/</a:t>
            </a:r>
            <a:r>
              <a:rPr lang="ru-RU" sz="1200" b="1" dirty="0" err="1" smtClean="0"/>
              <a:t>ф</a:t>
            </a:r>
            <a:r>
              <a:rPr lang="ru-RU" sz="1200" b="1" dirty="0" smtClean="0"/>
              <a:t> кожи </a:t>
            </a:r>
            <a:r>
              <a:rPr lang="ru-RU" sz="1200" dirty="0" smtClean="0"/>
              <a:t>при ручном доении и </a:t>
            </a:r>
            <a:r>
              <a:rPr lang="ru-RU" sz="1200" dirty="0" err="1" smtClean="0"/>
              <a:t>поддаивании</a:t>
            </a:r>
            <a:r>
              <a:rPr lang="ru-RU" sz="1200" dirty="0" smtClean="0"/>
              <a:t> (в 1 г. пыли с кожи – 200 </a:t>
            </a:r>
            <a:r>
              <a:rPr lang="ru-RU" sz="1200" dirty="0" err="1" smtClean="0"/>
              <a:t>млн</a:t>
            </a:r>
            <a:r>
              <a:rPr lang="ru-RU" sz="1200" dirty="0" smtClean="0"/>
              <a:t>  микробов). Тем более опасна, что на коже Е.</a:t>
            </a:r>
            <a:r>
              <a:rPr lang="en-US" sz="1200" dirty="0" smtClean="0"/>
              <a:t>coli</a:t>
            </a:r>
            <a:r>
              <a:rPr lang="ru-RU" sz="1200" dirty="0" smtClean="0"/>
              <a:t> в изобилии.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Особо опасен может быть </a:t>
            </a:r>
            <a:r>
              <a:rPr lang="ru-RU" sz="1200" b="1" dirty="0" smtClean="0"/>
              <a:t>доильный аппарат</a:t>
            </a:r>
            <a:r>
              <a:rPr lang="ru-RU" sz="1200" dirty="0" smtClean="0"/>
              <a:t>…….Надо мыть  доильный аппарат– холодной, теплой с </a:t>
            </a:r>
            <a:r>
              <a:rPr lang="ru-RU" sz="1200" dirty="0" err="1" smtClean="0"/>
              <a:t>моющ</a:t>
            </a:r>
            <a:r>
              <a:rPr lang="ru-RU" sz="1200" dirty="0" smtClean="0"/>
              <a:t>. средствами, горячей, сушить в разобранном виде, </a:t>
            </a:r>
          </a:p>
          <a:p>
            <a:pPr>
              <a:spcBef>
                <a:spcPts val="0"/>
              </a:spcBef>
            </a:pPr>
            <a:r>
              <a:rPr lang="ru-RU" sz="1200" b="1" dirty="0" smtClean="0"/>
              <a:t>Вода. </a:t>
            </a:r>
            <a:r>
              <a:rPr lang="ru-RU" sz="1200" dirty="0" smtClean="0"/>
              <a:t>Корм – а) через воздух (не доить во время кормления (споры грибов);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б)косвенное влияние при расстройстве пищеварения – из крови микробы попадают в молоко; 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Навоз, подстилка, мухи.</a:t>
            </a:r>
          </a:p>
          <a:p>
            <a:pPr>
              <a:spcBef>
                <a:spcPts val="0"/>
              </a:spcBef>
            </a:pPr>
            <a:r>
              <a:rPr lang="ru-RU" sz="1200" dirty="0" smtClean="0"/>
              <a:t>Руки доярок (3 мес. </a:t>
            </a:r>
            <a:r>
              <a:rPr lang="ru-RU" sz="1200" dirty="0" err="1" smtClean="0"/>
              <a:t>сан.обследование</a:t>
            </a:r>
            <a:r>
              <a:rPr lang="ru-RU" sz="1200" dirty="0" smtClean="0"/>
              <a:t> , дизентерия может иметь место). </a:t>
            </a:r>
          </a:p>
          <a:p>
            <a:pPr>
              <a:spcBef>
                <a:spcPts val="0"/>
              </a:spcBef>
            </a:pPr>
            <a:r>
              <a:rPr lang="ru-RU" sz="1200" b="1" dirty="0" smtClean="0">
                <a:solidFill>
                  <a:srgbClr val="0000CC"/>
                </a:solidFill>
              </a:rPr>
              <a:t>Задача: </a:t>
            </a:r>
            <a:r>
              <a:rPr lang="ru-RU" sz="1200" b="1" dirty="0" smtClean="0">
                <a:solidFill>
                  <a:srgbClr val="0000CC"/>
                </a:solidFill>
              </a:rPr>
              <a:t>– чистота – закрытые системы, рациональное кормление – здоровье животных</a:t>
            </a:r>
            <a:endParaRPr lang="ru-RU" sz="12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2A6C2C"/>
                </a:solidFill>
              </a:rPr>
              <a:t>Микрофлора молока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92696"/>
            <a:ext cx="8229600" cy="6165304"/>
          </a:xfrm>
        </p:spPr>
        <p:txBody>
          <a:bodyPr>
            <a:noAutofit/>
          </a:bodyPr>
          <a:lstStyle/>
          <a:p>
            <a:r>
              <a:rPr lang="ru-RU" sz="1500" dirty="0" smtClean="0"/>
              <a:t>                                             </a:t>
            </a:r>
            <a:r>
              <a:rPr lang="ru-RU" sz="1500" dirty="0" smtClean="0">
                <a:solidFill>
                  <a:srgbClr val="C00000"/>
                </a:solidFill>
              </a:rPr>
              <a:t>АНОРМАЛЬНАЯ МИКРОФЛОРА</a:t>
            </a:r>
          </a:p>
          <a:p>
            <a:r>
              <a:rPr lang="ru-RU" sz="1200" dirty="0" smtClean="0"/>
              <a:t>Довольно заметное место среди м/в молока принадлежит дрожжам, которые находятся в тесном симбиозе с молочнокислыми бактериями. Так как лактозу способны </a:t>
            </a:r>
            <a:r>
              <a:rPr lang="ru-RU" sz="1200" dirty="0" err="1" smtClean="0"/>
              <a:t>сбраживать</a:t>
            </a:r>
            <a:r>
              <a:rPr lang="ru-RU" sz="1200" dirty="0" smtClean="0"/>
              <a:t> немногие дрожжи, их видовой состав в молоке ограничен: рода</a:t>
            </a:r>
            <a:r>
              <a:rPr lang="ru-RU" sz="1200" b="1" dirty="0" smtClean="0"/>
              <a:t>: </a:t>
            </a:r>
            <a:r>
              <a:rPr lang="en-US" sz="1200" b="1" dirty="0" err="1" smtClean="0"/>
              <a:t>Saccharomyces</a:t>
            </a:r>
            <a:r>
              <a:rPr lang="en-US" sz="1200" b="1" dirty="0" smtClean="0"/>
              <a:t>, </a:t>
            </a:r>
            <a:r>
              <a:rPr lang="en-US" sz="1200" b="1" dirty="0" err="1" smtClean="0"/>
              <a:t>Torula</a:t>
            </a:r>
            <a:r>
              <a:rPr lang="en-US" sz="1200" b="1" dirty="0" smtClean="0"/>
              <a:t>.</a:t>
            </a:r>
            <a:endParaRPr lang="ru-RU" sz="1200" b="1" dirty="0" smtClean="0"/>
          </a:p>
          <a:p>
            <a:r>
              <a:rPr lang="ru-RU" sz="1200" dirty="0" smtClean="0"/>
              <a:t>Из грибов в молоке часто встречаются виды:  </a:t>
            </a:r>
            <a:r>
              <a:rPr lang="en-US" sz="1200" b="1" dirty="0" err="1" smtClean="0"/>
              <a:t>Aspergillus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niger</a:t>
            </a:r>
            <a:r>
              <a:rPr lang="ru-RU" sz="1200" b="1" dirty="0" smtClean="0"/>
              <a:t> </a:t>
            </a:r>
            <a:r>
              <a:rPr lang="ru-RU" sz="1200" dirty="0" smtClean="0"/>
              <a:t>– мицелий белый, споры черные и образуются только в аэробных условиях,  </a:t>
            </a:r>
            <a:r>
              <a:rPr lang="en-US" sz="1200" b="1" dirty="0" err="1" smtClean="0"/>
              <a:t>Aspergillus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glaucus</a:t>
            </a:r>
            <a:r>
              <a:rPr lang="ru-RU" sz="1200" b="1" dirty="0" smtClean="0"/>
              <a:t> </a:t>
            </a:r>
            <a:r>
              <a:rPr lang="ru-RU" sz="1200" dirty="0" smtClean="0"/>
              <a:t>– споры зеленые.</a:t>
            </a:r>
          </a:p>
          <a:p>
            <a:r>
              <a:rPr lang="en-US" sz="1200" b="1" dirty="0" smtClean="0"/>
              <a:t>Asp</a:t>
            </a:r>
            <a:r>
              <a:rPr lang="ru-RU" sz="1200" b="1" dirty="0" smtClean="0"/>
              <a:t>.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albus</a:t>
            </a:r>
            <a:r>
              <a:rPr lang="ru-RU" sz="1200" dirty="0" smtClean="0"/>
              <a:t> – белая, пушистая. Все виды</a:t>
            </a:r>
            <a:r>
              <a:rPr lang="en-US" sz="1200" dirty="0" smtClean="0"/>
              <a:t> </a:t>
            </a:r>
            <a:r>
              <a:rPr lang="ru-RU" sz="1200" dirty="0" smtClean="0"/>
              <a:t>рода</a:t>
            </a:r>
            <a:r>
              <a:rPr lang="en-US" sz="1200" dirty="0" smtClean="0"/>
              <a:t> </a:t>
            </a:r>
            <a:r>
              <a:rPr lang="en-US" sz="1200" dirty="0" err="1" smtClean="0"/>
              <a:t>Aspergillus</a:t>
            </a:r>
            <a:r>
              <a:rPr lang="ru-RU" sz="1200" dirty="0" smtClean="0"/>
              <a:t> не желательны. От них оберегают молоко и продукты. </a:t>
            </a:r>
          </a:p>
          <a:p>
            <a:r>
              <a:rPr lang="ru-RU" sz="1200" dirty="0" smtClean="0"/>
              <a:t>В противоположность ряда </a:t>
            </a:r>
            <a:r>
              <a:rPr lang="en-US" sz="1200" dirty="0" smtClean="0"/>
              <a:t>Asp</a:t>
            </a:r>
            <a:r>
              <a:rPr lang="ru-RU" sz="1200" dirty="0" smtClean="0"/>
              <a:t>., представители </a:t>
            </a:r>
            <a:r>
              <a:rPr lang="ru-RU" sz="1200" b="1" dirty="0" smtClean="0"/>
              <a:t>рода </a:t>
            </a:r>
            <a:r>
              <a:rPr lang="en-US" sz="1200" b="1" dirty="0" err="1" smtClean="0"/>
              <a:t>Penicillium</a:t>
            </a:r>
            <a:r>
              <a:rPr lang="ru-RU" sz="1200" b="1" dirty="0" smtClean="0"/>
              <a:t> </a:t>
            </a:r>
            <a:r>
              <a:rPr lang="ru-RU" sz="1200" dirty="0" smtClean="0"/>
              <a:t>используют как необходимый  элемент в производстве мягких сыров (рокфор, бри, </a:t>
            </a:r>
            <a:r>
              <a:rPr lang="ru-RU" sz="1200" dirty="0" err="1" smtClean="0"/>
              <a:t>коламбер</a:t>
            </a:r>
            <a:r>
              <a:rPr lang="ru-RU" sz="1200" dirty="0" smtClean="0"/>
              <a:t>).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Penicillium</a:t>
            </a:r>
            <a:r>
              <a:rPr lang="ru-RU" sz="1200" dirty="0" smtClean="0"/>
              <a:t> </a:t>
            </a:r>
            <a:r>
              <a:rPr lang="en-US" sz="1200" b="1" dirty="0" err="1" smtClean="0"/>
              <a:t>glaucus</a:t>
            </a:r>
            <a:r>
              <a:rPr lang="ru-RU" sz="1200" dirty="0" smtClean="0"/>
              <a:t> – зеленый </a:t>
            </a:r>
            <a:r>
              <a:rPr lang="ru-RU" sz="1200" dirty="0" err="1" smtClean="0"/>
              <a:t>кистевик</a:t>
            </a:r>
            <a:r>
              <a:rPr lang="ru-RU" sz="1200" dirty="0" smtClean="0"/>
              <a:t>. Развивается на сырных головках и не приносит вреда</a:t>
            </a:r>
            <a:r>
              <a:rPr lang="en-US" sz="1200" dirty="0" smtClean="0"/>
              <a:t> </a:t>
            </a:r>
            <a:r>
              <a:rPr lang="ru-RU" sz="1200" dirty="0" err="1" smtClean="0"/>
              <a:t>челолвеку</a:t>
            </a:r>
            <a:r>
              <a:rPr lang="ru-RU" sz="1200" dirty="0" smtClean="0"/>
              <a:t>.</a:t>
            </a:r>
          </a:p>
          <a:p>
            <a:r>
              <a:rPr lang="ru-RU" sz="1200" dirty="0" smtClean="0"/>
              <a:t>Из </a:t>
            </a:r>
            <a:r>
              <a:rPr lang="ru-RU" sz="1200" dirty="0" err="1" smtClean="0"/>
              <a:t>н</a:t>
            </a:r>
            <a:r>
              <a:rPr lang="en-US" sz="1200" dirty="0" smtClean="0"/>
              <a:t>e</a:t>
            </a:r>
            <a:r>
              <a:rPr lang="ru-RU" sz="1200" dirty="0" smtClean="0"/>
              <a:t>совершенных грибов не желательными являются: </a:t>
            </a:r>
            <a:r>
              <a:rPr lang="en-US" sz="1200" b="1" dirty="0" err="1" smtClean="0"/>
              <a:t>Oidium</a:t>
            </a:r>
            <a:r>
              <a:rPr lang="en-US" sz="1200" b="1" dirty="0" smtClean="0"/>
              <a:t> </a:t>
            </a:r>
            <a:r>
              <a:rPr lang="en-US" sz="1200" b="1" dirty="0" err="1" smtClean="0"/>
              <a:t>lactis</a:t>
            </a:r>
            <a:r>
              <a:rPr lang="ru-RU" sz="1200" b="1" dirty="0" smtClean="0"/>
              <a:t> </a:t>
            </a:r>
            <a:r>
              <a:rPr lang="ru-RU" sz="1200" dirty="0" smtClean="0"/>
              <a:t>– молочная плесень. Это маловетвистые  многоклеточные нити. Специальных органов плодоношения нет. Споры </a:t>
            </a:r>
            <a:r>
              <a:rPr lang="ru-RU" sz="1200" dirty="0" err="1" smtClean="0"/>
              <a:t>оидий</a:t>
            </a:r>
            <a:r>
              <a:rPr lang="ru-RU" sz="1200" dirty="0" smtClean="0"/>
              <a:t> образуются путем отчленения нитей, приподнятых над воздухом и имеют вид прямоугольников длиной 20 мкм и шириной 10 мкм со слегка закругленными концами. Цвет чисто белый. Кроме этого вида в молоке обнаруживают представителей родов </a:t>
            </a:r>
            <a:r>
              <a:rPr lang="en-US" sz="1200" b="1" dirty="0" err="1" smtClean="0"/>
              <a:t>Fusarium</a:t>
            </a:r>
            <a:r>
              <a:rPr lang="ru-RU" sz="1200" b="1" dirty="0" smtClean="0"/>
              <a:t>, </a:t>
            </a:r>
            <a:r>
              <a:rPr lang="en-US" sz="1200" b="1" dirty="0" err="1" smtClean="0"/>
              <a:t>Alternaria</a:t>
            </a:r>
            <a:r>
              <a:rPr lang="ru-RU" sz="1200" b="1" dirty="0" smtClean="0"/>
              <a:t>, </a:t>
            </a:r>
            <a:r>
              <a:rPr lang="en-US" sz="1200" b="1" dirty="0" err="1" smtClean="0"/>
              <a:t>Monilia</a:t>
            </a:r>
            <a:r>
              <a:rPr lang="ru-RU" sz="1200" b="1" dirty="0" smtClean="0"/>
              <a:t>.</a:t>
            </a:r>
          </a:p>
          <a:p>
            <a:r>
              <a:rPr lang="ru-RU" sz="1200" i="1" dirty="0" smtClean="0"/>
              <a:t>Нетипичные:</a:t>
            </a:r>
            <a:r>
              <a:rPr lang="ru-RU" sz="1200" dirty="0" smtClean="0"/>
              <a:t> 1)</a:t>
            </a:r>
            <a:r>
              <a:rPr lang="en-US" sz="1200" dirty="0" smtClean="0"/>
              <a:t> </a:t>
            </a:r>
            <a:r>
              <a:rPr lang="en-US" sz="1200" b="1" dirty="0" smtClean="0"/>
              <a:t>Escherichia</a:t>
            </a:r>
            <a:r>
              <a:rPr lang="ru-RU" sz="1200" b="1" dirty="0" smtClean="0"/>
              <a:t>  с</a:t>
            </a:r>
            <a:r>
              <a:rPr lang="en-US" sz="1200" b="1" dirty="0" err="1" smtClean="0"/>
              <a:t>oli</a:t>
            </a:r>
            <a:r>
              <a:rPr lang="ru-RU" sz="1200" b="1" dirty="0" smtClean="0"/>
              <a:t> </a:t>
            </a:r>
            <a:r>
              <a:rPr lang="en-US" sz="1200" dirty="0" smtClean="0"/>
              <a:t>–</a:t>
            </a:r>
            <a:r>
              <a:rPr lang="ru-RU" sz="1200" dirty="0" smtClean="0"/>
              <a:t> возбудитель </a:t>
            </a:r>
          </a:p>
          <a:p>
            <a:r>
              <a:rPr lang="ru-RU" sz="1200" dirty="0" err="1" smtClean="0"/>
              <a:t>гетероферментативного</a:t>
            </a:r>
            <a:r>
              <a:rPr lang="ru-RU" sz="1200" dirty="0" smtClean="0"/>
              <a:t> молочнокислого</a:t>
            </a:r>
          </a:p>
          <a:p>
            <a:r>
              <a:rPr lang="ru-RU" sz="1200" dirty="0" smtClean="0"/>
              <a:t> брожения, вызывает вспучивание сыров, порчу </a:t>
            </a:r>
          </a:p>
          <a:p>
            <a:r>
              <a:rPr lang="ru-RU" sz="1200" dirty="0" smtClean="0"/>
              <a:t>масла, встречаются болезнетворные виды. Весьма опасен.</a:t>
            </a:r>
          </a:p>
          <a:p>
            <a:r>
              <a:rPr lang="ru-RU" sz="1200" dirty="0" smtClean="0"/>
              <a:t>2)</a:t>
            </a:r>
            <a:r>
              <a:rPr lang="en-US" sz="1200" b="1" dirty="0" smtClean="0"/>
              <a:t>Streptococcus</a:t>
            </a:r>
            <a:r>
              <a:rPr lang="ru-RU" sz="1200" b="1" dirty="0" smtClean="0"/>
              <a:t> </a:t>
            </a:r>
            <a:r>
              <a:rPr lang="en-US" sz="1200" b="1" dirty="0" err="1" smtClean="0"/>
              <a:t>pyogenes</a:t>
            </a:r>
            <a:r>
              <a:rPr lang="ru-RU" sz="1200" b="1" dirty="0" smtClean="0"/>
              <a:t> </a:t>
            </a:r>
            <a:r>
              <a:rPr lang="ru-RU" sz="1200" dirty="0" smtClean="0"/>
              <a:t>– кокки, </a:t>
            </a:r>
            <a:r>
              <a:rPr lang="ru-RU" sz="1200" dirty="0" err="1" smtClean="0"/>
              <a:t>гр.+</a:t>
            </a:r>
            <a:r>
              <a:rPr lang="ru-RU" sz="1200" dirty="0" smtClean="0"/>
              <a:t>, аэробы, колонии ярко белые, </a:t>
            </a:r>
          </a:p>
          <a:p>
            <a:r>
              <a:rPr lang="ru-RU" sz="1200" dirty="0" smtClean="0"/>
              <a:t>желтые, </a:t>
            </a:r>
            <a:r>
              <a:rPr lang="ru-RU" sz="1200" dirty="0" err="1" smtClean="0"/>
              <a:t>розовые</a:t>
            </a:r>
            <a:r>
              <a:rPr lang="ru-RU" sz="1200" dirty="0" smtClean="0"/>
              <a:t>. </a:t>
            </a:r>
          </a:p>
          <a:p>
            <a:r>
              <a:rPr lang="ru-RU" sz="1200" dirty="0" smtClean="0"/>
              <a:t>Попадают в молоко гнилостные, </a:t>
            </a:r>
            <a:r>
              <a:rPr lang="ru-RU" sz="1200" dirty="0" err="1" smtClean="0"/>
              <a:t>маслянокислые</a:t>
            </a:r>
            <a:r>
              <a:rPr lang="ru-RU" sz="1200" dirty="0" smtClean="0"/>
              <a:t> бактерии и многие другие виды, </a:t>
            </a:r>
          </a:p>
          <a:p>
            <a:r>
              <a:rPr lang="ru-RU" sz="1200" dirty="0" smtClean="0"/>
              <a:t>приносящие вред молочному делу. </a:t>
            </a:r>
            <a:r>
              <a:rPr lang="en-US" sz="1200" dirty="0" smtClean="0">
                <a:solidFill>
                  <a:srgbClr val="0000CC"/>
                </a:solidFill>
              </a:rPr>
              <a:t>http://www.medkrug.ru/article/show/5359</a:t>
            </a:r>
            <a:endParaRPr lang="ru-RU" sz="1200" dirty="0" smtClean="0">
              <a:solidFill>
                <a:srgbClr val="0000CC"/>
              </a:solidFill>
            </a:endParaRPr>
          </a:p>
          <a:p>
            <a:endParaRPr lang="ru-RU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http://ts4.mm.bing.net/th?id=I.4751840870531087&amp;pid=1.9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933056"/>
            <a:ext cx="1387599" cy="1572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ts2.mm.bing.net/th?id=I.4824700706947525&amp;pid=1.9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933056"/>
            <a:ext cx="1800200" cy="1582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im2-tub-ru.yandex.net/i?id=576507805-57-72&amp;n=21">
            <a:hlinkClick r:id="rId6" tgtFrame="&quot;_blank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5620430"/>
            <a:ext cx="1512168" cy="1237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m5-tub-ru.yandex.net/i?id=214188226-29-72&amp;n=21">
            <a:hlinkClick r:id="rId8" tgtFrame="&quot;_blank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5589240"/>
            <a:ext cx="932815" cy="142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0-tub-ru.yandex.net/i?id=555284275-31-72&amp;n=21">
            <a:hlinkClick r:id="rId10" tgtFrame="&quot;_blank&quot;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5431790"/>
            <a:ext cx="1426210" cy="142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45719" cy="72008"/>
          </a:xfrm>
        </p:spPr>
        <p:txBody>
          <a:bodyPr>
            <a:normAutofit fontScale="90000"/>
          </a:bodyPr>
          <a:lstStyle/>
          <a:p>
            <a:endParaRPr lang="ru-RU" sz="1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0"/>
            <a:ext cx="82296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solidFill>
                  <a:srgbClr val="C00000"/>
                </a:solidFill>
              </a:rPr>
              <a:t>НОРМАЛЬНАЯ МИКРОФЛОРА</a:t>
            </a:r>
          </a:p>
          <a:p>
            <a:r>
              <a:rPr lang="ru-RU" sz="1200" dirty="0" smtClean="0"/>
              <a:t>К нормальной микрофлоре прежде всего относятся виды молочнокислых м/</a:t>
            </a:r>
            <a:r>
              <a:rPr lang="ru-RU" sz="1200" dirty="0" err="1" smtClean="0"/>
              <a:t>мов</a:t>
            </a:r>
            <a:r>
              <a:rPr lang="ru-RU" sz="1200" dirty="0" smtClean="0"/>
              <a:t>, они всегда присутствуют в молоке.</a:t>
            </a:r>
          </a:p>
          <a:p>
            <a:r>
              <a:rPr lang="ru-RU" sz="1200" dirty="0" smtClean="0"/>
              <a:t>1) </a:t>
            </a:r>
            <a:r>
              <a:rPr lang="en-US" sz="1200" b="1" dirty="0" smtClean="0"/>
              <a:t>Streptococcus</a:t>
            </a:r>
            <a:r>
              <a:rPr lang="ru-RU" sz="1200" b="1" dirty="0" smtClean="0"/>
              <a:t> </a:t>
            </a:r>
            <a:r>
              <a:rPr lang="en-US" sz="1200" b="1" dirty="0" err="1" smtClean="0"/>
              <a:t>lactis</a:t>
            </a:r>
            <a:r>
              <a:rPr lang="en-US" sz="1200" b="1" dirty="0" smtClean="0"/>
              <a:t> </a:t>
            </a:r>
            <a:r>
              <a:rPr lang="ru-RU" sz="1200" dirty="0" smtClean="0"/>
              <a:t>– растет на </a:t>
            </a:r>
            <a:r>
              <a:rPr lang="ru-RU" sz="1200" dirty="0" err="1" smtClean="0"/>
              <a:t>несвернувшимся</a:t>
            </a:r>
            <a:r>
              <a:rPr lang="ru-RU" sz="1200" dirty="0" smtClean="0"/>
              <a:t> молоке, МПА (без сахара), колонии точечные, гладкие, в виде прозрачных капель </a:t>
            </a:r>
            <a:r>
              <a:rPr lang="en-US" sz="1200" dirty="0" smtClean="0"/>
              <a:t>t</a:t>
            </a:r>
            <a:r>
              <a:rPr lang="ru-RU" sz="1200" dirty="0" smtClean="0"/>
              <a:t> опт 30 – 35</a:t>
            </a:r>
            <a:r>
              <a:rPr lang="ru-RU" sz="1200" baseline="30000" dirty="0" smtClean="0"/>
              <a:t>0</a:t>
            </a:r>
            <a:r>
              <a:rPr lang="ru-RU" sz="1200" dirty="0" smtClean="0"/>
              <a:t>. в молоке  образует нормальный сгусток.</a:t>
            </a:r>
          </a:p>
          <a:p>
            <a:r>
              <a:rPr lang="ru-RU" sz="1200" dirty="0" smtClean="0"/>
              <a:t>2)</a:t>
            </a:r>
            <a:r>
              <a:rPr lang="en-US" sz="1200" b="1" dirty="0" smtClean="0"/>
              <a:t>Lactobacillus</a:t>
            </a:r>
            <a:r>
              <a:rPr lang="ru-RU" sz="1200" b="1" dirty="0" smtClean="0"/>
              <a:t> с</a:t>
            </a:r>
            <a:r>
              <a:rPr lang="en-US" sz="1200" b="1" dirty="0" err="1" smtClean="0"/>
              <a:t>assei</a:t>
            </a:r>
            <a:r>
              <a:rPr lang="en-US" sz="1200" b="1" dirty="0" smtClean="0"/>
              <a:t> </a:t>
            </a:r>
            <a:r>
              <a:rPr lang="ru-RU" sz="1200" dirty="0" smtClean="0"/>
              <a:t>– палочки зернистые, длинные. Растет только на молоке и на молочных продуктах или на средах с сахаром. Свертывание </a:t>
            </a:r>
            <a:r>
              <a:rPr lang="en-US" sz="1200" dirty="0" smtClean="0"/>
              <a:t> </a:t>
            </a:r>
            <a:r>
              <a:rPr lang="ru-RU" sz="1200" dirty="0" smtClean="0"/>
              <a:t>казеина происходит со дна.</a:t>
            </a:r>
          </a:p>
          <a:p>
            <a:r>
              <a:rPr lang="ru-RU" sz="1200" dirty="0" smtClean="0"/>
              <a:t>3)</a:t>
            </a:r>
            <a:r>
              <a:rPr lang="en-US" sz="1200" dirty="0" smtClean="0"/>
              <a:t> </a:t>
            </a:r>
            <a:r>
              <a:rPr lang="en-US" sz="1200" b="1" dirty="0" smtClean="0"/>
              <a:t>Lactobacillus</a:t>
            </a:r>
            <a:r>
              <a:rPr lang="ru-RU" sz="1200" b="1" dirty="0" smtClean="0"/>
              <a:t> </a:t>
            </a:r>
            <a:r>
              <a:rPr lang="en-US" sz="1200" b="1" dirty="0" err="1" smtClean="0"/>
              <a:t>bulgaricum</a:t>
            </a:r>
            <a:r>
              <a:rPr lang="en-US" sz="1200" b="1" dirty="0" smtClean="0"/>
              <a:t> u Lactobacillus</a:t>
            </a:r>
            <a:r>
              <a:rPr lang="ru-RU" sz="1200" b="1" dirty="0" smtClean="0"/>
              <a:t> </a:t>
            </a:r>
            <a:r>
              <a:rPr lang="en-US" sz="1200" b="1" dirty="0" err="1" smtClean="0"/>
              <a:t>acidophilum</a:t>
            </a:r>
            <a:r>
              <a:rPr lang="en-US" sz="1200" b="1" dirty="0" smtClean="0"/>
              <a:t> </a:t>
            </a:r>
            <a:r>
              <a:rPr lang="en-US" sz="1200" dirty="0" smtClean="0"/>
              <a:t>t </a:t>
            </a:r>
            <a:r>
              <a:rPr lang="ru-RU" sz="1200" dirty="0" smtClean="0"/>
              <a:t>опт. 40 – 50</a:t>
            </a:r>
            <a:r>
              <a:rPr lang="ru-RU" sz="1200" baseline="30000" dirty="0" smtClean="0"/>
              <a:t>0</a:t>
            </a:r>
            <a:r>
              <a:rPr lang="ru-RU" sz="1200" dirty="0" smtClean="0"/>
              <a:t>  и др. возбудители </a:t>
            </a:r>
            <a:r>
              <a:rPr lang="ru-RU" sz="1200" dirty="0" err="1" smtClean="0"/>
              <a:t>гомоферментативного</a:t>
            </a:r>
            <a:r>
              <a:rPr lang="ru-RU" sz="1200" dirty="0" smtClean="0"/>
              <a:t>  молочнокислого  брожения.</a:t>
            </a:r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r>
              <a:rPr lang="ru-RU" sz="1200" dirty="0" smtClean="0"/>
              <a:t>Главная практическая задача в молочном деле – это изыскание способов возможного ограничения всех микробиологических процессов, которые могут развиваться в молоке. Но прежде надо познать эти процессы, учесть население молока.</a:t>
            </a:r>
          </a:p>
          <a:p>
            <a:r>
              <a:rPr lang="ru-RU" sz="1200" dirty="0" smtClean="0"/>
              <a:t>Вся микрофлора, находящаяся в молоке в каждый данный момент, накапливается в нем двумя путями: 1)путем непосредственного  проникновения извне и 2)путем размножения в самом молоке ранее попавших в него м/</a:t>
            </a:r>
            <a:r>
              <a:rPr lang="ru-RU" sz="1200" dirty="0" err="1" smtClean="0"/>
              <a:t>ов</a:t>
            </a:r>
            <a:r>
              <a:rPr lang="ru-RU" sz="1200" dirty="0" smtClean="0"/>
              <a:t>.</a:t>
            </a:r>
          </a:p>
          <a:p>
            <a:r>
              <a:rPr lang="ru-RU" sz="1200" dirty="0" smtClean="0"/>
              <a:t>Микробы попадают в молоко почти непрерывным потоком на всем пути его следования и в тоже время ранее попавшие в него размножаются. Попавшие извне </a:t>
            </a:r>
            <a:r>
              <a:rPr lang="ru-RU" sz="1200" dirty="0" err="1" smtClean="0"/>
              <a:t>м-мы</a:t>
            </a:r>
            <a:r>
              <a:rPr lang="ru-RU" sz="1200" dirty="0" smtClean="0"/>
              <a:t> условно называют  </a:t>
            </a:r>
            <a:r>
              <a:rPr lang="ru-RU" sz="1200" b="1" dirty="0" smtClean="0"/>
              <a:t>первичной микрофлорой; </a:t>
            </a:r>
            <a:r>
              <a:rPr lang="ru-RU" sz="1200" dirty="0" smtClean="0"/>
              <a:t>размножившиеся в молоке – </a:t>
            </a:r>
            <a:r>
              <a:rPr lang="ru-RU" sz="1200" b="1" dirty="0" smtClean="0"/>
              <a:t>вторичной.</a:t>
            </a:r>
          </a:p>
          <a:p>
            <a:r>
              <a:rPr lang="ru-RU" sz="1200" b="1" dirty="0" smtClean="0"/>
              <a:t>                                                                               </a:t>
            </a:r>
            <a:r>
              <a:rPr lang="ru-RU" sz="1400" b="1" dirty="0" smtClean="0">
                <a:solidFill>
                  <a:srgbClr val="990033"/>
                </a:solidFill>
              </a:rPr>
              <a:t>ВОЗБУДИТЕЛИ МАСТИТОВ</a:t>
            </a:r>
          </a:p>
          <a:p>
            <a:endParaRPr lang="ru-RU" sz="1200" b="1" dirty="0" smtClean="0"/>
          </a:p>
          <a:p>
            <a:pPr algn="just">
              <a:buNone/>
            </a:pPr>
            <a:endParaRPr lang="ru-RU" sz="1200" dirty="0"/>
          </a:p>
        </p:txBody>
      </p:sp>
      <p:pic>
        <p:nvPicPr>
          <p:cNvPr id="4" name="Рисунок 3" descr="http://im8-tub-ru.yandex.net/i?id=46990819-07-72&amp;n=21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628800"/>
            <a:ext cx="1800200" cy="1210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im5-tub-ru.yandex.net/i?id=101130628-68-72&amp;n=21">
            <a:hlinkClick r:id="rId5" tgtFrame="&quot;_blank&quot;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556792"/>
            <a:ext cx="129614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лактобациллы (лат. lactobacillus)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1628800"/>
            <a:ext cx="1363211" cy="1145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www.vetkrs.ru/img/mastit_gea/gea3-6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4725144"/>
            <a:ext cx="2952328" cy="195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im6-tub-ru.yandex.net/i?id=526968272-53-72&amp;n=21">
            <a:hlinkClick r:id="rId9" tgtFrame="&quot;_blank&quot;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56176" y="4581128"/>
            <a:ext cx="266429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ts4.mm.bing.net/th?id=I.4684143603156371&amp;pid=1.9">
            <a:hlinkClick r:id="rId11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79912" y="5229200"/>
            <a:ext cx="1846511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sz="1600" b="1" dirty="0" smtClean="0">
                <a:solidFill>
                  <a:srgbClr val="990033"/>
                </a:solidFill>
              </a:rPr>
              <a:t>Рис.1. Соотношение групп микроорганизмов, выделенных из молока коров при маститах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</a:t>
            </a:r>
            <a:br>
              <a:rPr lang="ru-RU" sz="1800" dirty="0" smtClean="0"/>
            </a:br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539552" y="332656"/>
          <a:ext cx="8229600" cy="6525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Рисунок 5" descr="C:\Users\Kislenko\Desktop\ВЫМЯ.jpg"/>
          <p:cNvPicPr/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51737" b="62624"/>
          <a:stretch>
            <a:fillRect/>
          </a:stretch>
        </p:blipFill>
        <p:spPr bwMode="auto">
          <a:xfrm>
            <a:off x="2555776" y="3284984"/>
            <a:ext cx="5256584" cy="33843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7" name="Выгнутая вниз стрелка 6"/>
          <p:cNvSpPr/>
          <p:nvPr/>
        </p:nvSpPr>
        <p:spPr>
          <a:xfrm>
            <a:off x="2627784" y="5301208"/>
            <a:ext cx="648072" cy="288032"/>
          </a:xfrm>
          <a:prstGeom prst="curvedUpArrow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Выгнутая вверх стрелка 7"/>
          <p:cNvSpPr/>
          <p:nvPr/>
        </p:nvSpPr>
        <p:spPr>
          <a:xfrm>
            <a:off x="2339752" y="3284984"/>
            <a:ext cx="648072" cy="360040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5517232"/>
            <a:ext cx="32689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smtClean="0"/>
              <a:t>Пути поступления микрофлоры в вымя</a:t>
            </a:r>
            <a:endParaRPr lang="ru-RU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236296" y="1124744"/>
            <a:ext cx="1599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Мастит – это…</a:t>
            </a:r>
            <a:endParaRPr lang="ru-RU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2A6C2C"/>
                </a:solidFill>
              </a:rPr>
              <a:t>Бактерицидные свойства молока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6165304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Молоко, образуясь из веществ крови, получает из нее некоторую часть бактерицидных средств.</a:t>
            </a:r>
          </a:p>
          <a:p>
            <a:r>
              <a:rPr lang="ru-RU" sz="1200" dirty="0" smtClean="0"/>
              <a:t>В молоке после дойки содержатся микроорганизмы, </a:t>
            </a:r>
            <a:r>
              <a:rPr lang="ru-RU" sz="1200" b="1" dirty="0" smtClean="0">
                <a:solidFill>
                  <a:srgbClr val="FF0000"/>
                </a:solidFill>
              </a:rPr>
              <a:t>количество которых в течение 2 часов не только не увеличивается, но и понижается. </a:t>
            </a:r>
            <a:r>
              <a:rPr lang="ru-RU" sz="1200" dirty="0" smtClean="0"/>
              <a:t>Способность молока подавлять действие микроорганизмов называется бактерицидными свойствами.</a:t>
            </a:r>
          </a:p>
          <a:p>
            <a:r>
              <a:rPr lang="ru-RU" sz="1200" dirty="0" smtClean="0"/>
              <a:t>Бактерицидные свойства молока обусловлены наличием в нём ферментов (</a:t>
            </a:r>
            <a:r>
              <a:rPr lang="ru-RU" sz="1200" dirty="0" smtClean="0">
                <a:hlinkClick r:id="rId2" action="ppaction://hlinkfile" tooltip="Лизоцим"/>
              </a:rPr>
              <a:t>лизоцим</a:t>
            </a:r>
            <a:r>
              <a:rPr lang="ru-RU" sz="1200" dirty="0" smtClean="0"/>
              <a:t>, </a:t>
            </a:r>
            <a:r>
              <a:rPr lang="ru-RU" sz="1200" dirty="0" err="1" smtClean="0"/>
              <a:t>пероксидаза</a:t>
            </a:r>
            <a:r>
              <a:rPr lang="ru-RU" sz="1200" dirty="0" smtClean="0"/>
              <a:t>), иммуноглобулинов, лейкоцитов.</a:t>
            </a:r>
          </a:p>
          <a:p>
            <a:r>
              <a:rPr lang="ru-RU" sz="1200" b="1" i="1" dirty="0" smtClean="0"/>
              <a:t>Бактерицидная фаза зависит от:</a:t>
            </a:r>
            <a:endParaRPr lang="ru-RU" sz="1200" dirty="0" smtClean="0"/>
          </a:p>
          <a:p>
            <a:r>
              <a:rPr lang="ru-RU" sz="1200" dirty="0" smtClean="0"/>
              <a:t>бактериальной обсеменённости, которая зависит от соблюдения санитарно-гигиенических условий</a:t>
            </a:r>
          </a:p>
          <a:p>
            <a:r>
              <a:rPr lang="ru-RU" sz="1200" dirty="0" smtClean="0"/>
              <a:t>температуры молока (чем выше, тем короче б. фаза)</a:t>
            </a:r>
          </a:p>
          <a:p>
            <a:r>
              <a:rPr lang="ru-RU" sz="1200" b="1" dirty="0" smtClean="0">
                <a:solidFill>
                  <a:srgbClr val="FF0000"/>
                </a:solidFill>
              </a:rPr>
              <a:t>Если молоко после дойки сразу профильтровать  и охладить до 4 °C, то продолжительность бактерицидной фазы составит 24 часа, если до 0 °C — то 48 часов.</a:t>
            </a:r>
          </a:p>
          <a:p>
            <a:r>
              <a:rPr lang="ru-RU" sz="1200" dirty="0" smtClean="0"/>
              <a:t>Период времени, в течение которого молоко сохраняет свою бактерицидность, называется </a:t>
            </a:r>
            <a:r>
              <a:rPr lang="ru-RU" sz="1200" b="1" dirty="0" smtClean="0">
                <a:solidFill>
                  <a:srgbClr val="990033"/>
                </a:solidFill>
              </a:rPr>
              <a:t>бактерицидной фазой  (</a:t>
            </a:r>
            <a:r>
              <a:rPr lang="ru-RU" sz="1200" dirty="0" err="1" smtClean="0"/>
              <a:t>Фокер</a:t>
            </a:r>
            <a:r>
              <a:rPr lang="ru-RU" sz="1200" dirty="0" smtClean="0"/>
              <a:t>, 1890 г.); </a:t>
            </a:r>
            <a:r>
              <a:rPr lang="ru-RU" sz="1200" b="1" dirty="0" smtClean="0">
                <a:solidFill>
                  <a:srgbClr val="990033"/>
                </a:solidFill>
              </a:rPr>
              <a:t>. </a:t>
            </a:r>
            <a:r>
              <a:rPr lang="ru-RU" sz="1200" dirty="0" smtClean="0"/>
              <a:t>Естественная бактерицидность молока обеспечивается наличием в нем  специальных веществ (</a:t>
            </a:r>
            <a:r>
              <a:rPr lang="ru-RU" sz="1200" dirty="0" err="1" smtClean="0"/>
              <a:t>лактенин</a:t>
            </a:r>
            <a:r>
              <a:rPr lang="ru-RU" sz="1200" dirty="0" smtClean="0"/>
              <a:t>, лизоцим, антитоксин, бактериолизин, лейкоциты, адсорбционная способность, катионы и анионы) задерживают размножение бактерий молока. Эти вещества утрачивают свои свойства при нагревании до </a:t>
            </a:r>
            <a:r>
              <a:rPr lang="en-US" sz="1200" dirty="0" smtClean="0"/>
              <a:t>t</a:t>
            </a:r>
            <a:r>
              <a:rPr lang="ru-RU" sz="1200" dirty="0" smtClean="0"/>
              <a:t> + 82 – 85</a:t>
            </a:r>
            <a:r>
              <a:rPr lang="ru-RU" sz="1200" baseline="30000" dirty="0" smtClean="0"/>
              <a:t>0</a:t>
            </a:r>
            <a:r>
              <a:rPr lang="ru-RU" sz="1200" dirty="0" smtClean="0"/>
              <a:t>С</a:t>
            </a:r>
          </a:p>
          <a:p>
            <a:r>
              <a:rPr lang="ru-RU" sz="1200" dirty="0" smtClean="0"/>
              <a:t>Продолжительность бактерицидной фазы зависит </a:t>
            </a:r>
          </a:p>
          <a:p>
            <a:r>
              <a:rPr lang="ru-RU" sz="1200" dirty="0" smtClean="0"/>
              <a:t>от </a:t>
            </a:r>
            <a:r>
              <a:rPr lang="en-US" sz="1200" dirty="0" smtClean="0"/>
              <a:t>t</a:t>
            </a:r>
            <a:r>
              <a:rPr lang="ru-RU" sz="1200" dirty="0" smtClean="0"/>
              <a:t> молока и скорости охлаждения. </a:t>
            </a:r>
          </a:p>
          <a:p>
            <a:r>
              <a:rPr lang="ru-RU" sz="1200" b="1" dirty="0" smtClean="0">
                <a:solidFill>
                  <a:srgbClr val="FF0000"/>
                </a:solidFill>
              </a:rPr>
              <a:t>Для увеличения срока бактерицидности: </a:t>
            </a:r>
          </a:p>
          <a:p>
            <a:r>
              <a:rPr lang="ru-RU" sz="1200" dirty="0" smtClean="0"/>
              <a:t>1)получить «чистое» молоко; </a:t>
            </a:r>
          </a:p>
          <a:p>
            <a:r>
              <a:rPr lang="ru-RU" sz="1200" dirty="0" smtClean="0"/>
              <a:t>2)быстро охладить до </a:t>
            </a:r>
            <a:r>
              <a:rPr lang="en-US" sz="1200" dirty="0" smtClean="0"/>
              <a:t>t</a:t>
            </a:r>
            <a:r>
              <a:rPr lang="ru-RU" sz="1200" dirty="0" smtClean="0"/>
              <a:t> + 4 – 6</a:t>
            </a:r>
            <a:r>
              <a:rPr lang="ru-RU" sz="1200" baseline="30000" dirty="0" smtClean="0"/>
              <a:t>0</a:t>
            </a:r>
            <a:r>
              <a:rPr lang="ru-RU" sz="1200" dirty="0" smtClean="0"/>
              <a:t>С. </a:t>
            </a:r>
          </a:p>
          <a:p>
            <a:r>
              <a:rPr lang="ru-RU" sz="1200" dirty="0" smtClean="0"/>
              <a:t>Теперь холодильники.</a:t>
            </a:r>
          </a:p>
          <a:p>
            <a:r>
              <a:rPr lang="ru-RU" sz="1200" b="1" dirty="0" smtClean="0">
                <a:solidFill>
                  <a:srgbClr val="FF0000"/>
                </a:solidFill>
              </a:rPr>
              <a:t>Фазы развития микрофлоры молока:</a:t>
            </a:r>
          </a:p>
          <a:p>
            <a:r>
              <a:rPr lang="ru-RU" sz="1200" dirty="0" smtClean="0"/>
              <a:t>1-ая фаза  Бактерицидная</a:t>
            </a:r>
          </a:p>
          <a:p>
            <a:r>
              <a:rPr lang="ru-RU" sz="1200" dirty="0" smtClean="0"/>
              <a:t>2-ая фаза Смешанной микрофлоры</a:t>
            </a:r>
          </a:p>
          <a:p>
            <a:r>
              <a:rPr lang="ru-RU" sz="1200" dirty="0" smtClean="0"/>
              <a:t>3-я – молочнокислых стрептококков</a:t>
            </a:r>
          </a:p>
          <a:p>
            <a:r>
              <a:rPr lang="ru-RU" sz="1200" dirty="0" smtClean="0"/>
              <a:t>4-ая – молочнокислых  бактерий</a:t>
            </a:r>
          </a:p>
          <a:p>
            <a:r>
              <a:rPr lang="ru-RU" sz="1200" dirty="0" smtClean="0"/>
              <a:t>5-ая – грибной микрофлоры</a:t>
            </a:r>
          </a:p>
          <a:p>
            <a:r>
              <a:rPr lang="ru-RU" sz="1200" dirty="0" smtClean="0"/>
              <a:t>при </a:t>
            </a:r>
            <a:r>
              <a:rPr lang="en-US" sz="1200" dirty="0" smtClean="0"/>
              <a:t>&lt;</a:t>
            </a:r>
            <a:r>
              <a:rPr lang="ru-RU" sz="1200" dirty="0" smtClean="0"/>
              <a:t> 10</a:t>
            </a:r>
            <a:r>
              <a:rPr lang="ru-RU" sz="1200" baseline="30000" dirty="0" smtClean="0"/>
              <a:t>0</a:t>
            </a:r>
            <a:r>
              <a:rPr lang="ru-RU" sz="1200" dirty="0" smtClean="0"/>
              <a:t>С –  гнилостные </a:t>
            </a:r>
            <a:r>
              <a:rPr lang="ru-RU" sz="1200" dirty="0" err="1" smtClean="0"/>
              <a:t>психрофилы</a:t>
            </a:r>
            <a:endParaRPr lang="ru-RU" sz="1200" dirty="0" smtClean="0"/>
          </a:p>
          <a:p>
            <a:endParaRPr lang="ru-RU" sz="1200" dirty="0"/>
          </a:p>
        </p:txBody>
      </p:sp>
      <p:pic>
        <p:nvPicPr>
          <p:cNvPr id="4" name="Рисунок 3" descr="http://zerno-ua.com/wp-content/uploads/2312_116-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789040"/>
            <a:ext cx="432048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74638"/>
            <a:ext cx="6131024" cy="490066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2A6C2C"/>
                </a:solidFill>
              </a:rPr>
              <a:t>Санитарная оценка</a:t>
            </a:r>
            <a:br>
              <a:rPr lang="ru-RU" sz="2400" b="1" dirty="0" smtClean="0">
                <a:solidFill>
                  <a:srgbClr val="2A6C2C"/>
                </a:solidFill>
              </a:rPr>
            </a:br>
            <a:r>
              <a:rPr lang="ru-RU" sz="2400" b="1" dirty="0" smtClean="0">
                <a:solidFill>
                  <a:srgbClr val="2A6C2C"/>
                </a:solidFill>
              </a:rPr>
              <a:t> и обеззараживание молока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87824" y="836712"/>
            <a:ext cx="5698976" cy="5289451"/>
          </a:xfrm>
        </p:spPr>
        <p:txBody>
          <a:bodyPr>
            <a:normAutofit/>
          </a:bodyPr>
          <a:lstStyle/>
          <a:p>
            <a:r>
              <a:rPr lang="ru-RU" sz="1400" dirty="0" smtClean="0"/>
              <a:t>1. Количество </a:t>
            </a:r>
            <a:r>
              <a:rPr lang="ru-RU" sz="1400" dirty="0" err="1" smtClean="0"/>
              <a:t>МАФАнМ</a:t>
            </a:r>
            <a:r>
              <a:rPr lang="ru-RU" sz="1400" dirty="0" smtClean="0"/>
              <a:t>- </a:t>
            </a:r>
            <a:r>
              <a:rPr lang="ru-RU" sz="1400" dirty="0" err="1" smtClean="0"/>
              <a:t>мезофильные</a:t>
            </a:r>
            <a:r>
              <a:rPr lang="ru-RU" sz="1400" dirty="0" smtClean="0"/>
              <a:t> аэробные и факультативно – анаэробные микроорганизмы</a:t>
            </a:r>
          </a:p>
          <a:p>
            <a:r>
              <a:rPr lang="ru-RU" sz="1400" dirty="0" smtClean="0"/>
              <a:t>2. Кислотность  в условных единицах Тернера</a:t>
            </a:r>
          </a:p>
          <a:p>
            <a:r>
              <a:rPr lang="ru-RU" sz="1400" dirty="0" smtClean="0"/>
              <a:t>3. Степень чистоты по количеству механических примесей</a:t>
            </a:r>
          </a:p>
          <a:p>
            <a:r>
              <a:rPr lang="ru-RU" sz="1400" dirty="0" smtClean="0"/>
              <a:t>4. Проба на </a:t>
            </a:r>
            <a:r>
              <a:rPr lang="ru-RU" sz="1400" dirty="0" err="1" smtClean="0"/>
              <a:t>редуктазу</a:t>
            </a:r>
            <a:endParaRPr lang="ru-RU" sz="1400" dirty="0" smtClean="0"/>
          </a:p>
          <a:p>
            <a:r>
              <a:rPr lang="ru-RU" sz="1400" dirty="0" smtClean="0"/>
              <a:t>5. Наличие ингибирующих веществ</a:t>
            </a:r>
          </a:p>
          <a:p>
            <a:r>
              <a:rPr lang="ru-RU" sz="1400" dirty="0" smtClean="0"/>
              <a:t>6. Эффективность пастеризации (ОМЧ, </a:t>
            </a:r>
            <a:r>
              <a:rPr lang="ru-RU" sz="1400" dirty="0" err="1" smtClean="0"/>
              <a:t>коли-титр</a:t>
            </a:r>
            <a:r>
              <a:rPr lang="ru-RU" sz="1400" dirty="0" smtClean="0"/>
              <a:t> и бродильный титр)</a:t>
            </a:r>
          </a:p>
          <a:p>
            <a:pPr>
              <a:buNone/>
            </a:pPr>
            <a:r>
              <a:rPr lang="ru-RU" sz="1400" dirty="0" smtClean="0"/>
              <a:t>                           </a:t>
            </a:r>
            <a:r>
              <a:rPr lang="ru-RU" sz="1400" b="1" dirty="0" smtClean="0">
                <a:solidFill>
                  <a:srgbClr val="FF0000"/>
                </a:solidFill>
              </a:rPr>
              <a:t>ОБЕЗЗАРАЖИВАНИЕ МОЛОКА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Пастеризация 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Кипячение 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Стерилизация 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УВЧ и УФЛ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Высушивание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Производство сгущенного молока</a:t>
            </a:r>
          </a:p>
          <a:p>
            <a:pPr>
              <a:buNone/>
            </a:pPr>
            <a:r>
              <a:rPr lang="ru-RU" sz="1400" b="1" dirty="0" smtClean="0">
                <a:solidFill>
                  <a:srgbClr val="7030A0"/>
                </a:solidFill>
              </a:rPr>
              <a:t>Методом кавитации</a:t>
            </a:r>
            <a:endParaRPr lang="ru-RU" sz="14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http://rsnvrn.ucoz.ru/Foto/vetl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3089166" cy="1739876"/>
          </a:xfrm>
          <a:prstGeom prst="rect">
            <a:avLst/>
          </a:prstGeom>
          <a:noFill/>
        </p:spPr>
      </p:pic>
      <p:pic>
        <p:nvPicPr>
          <p:cNvPr id="4100" name="Picture 4" descr="http://ruvr.ru/files/Image/RiaNovosti_foto/People/laborator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844825"/>
            <a:ext cx="1475656" cy="2039730"/>
          </a:xfrm>
          <a:prstGeom prst="rect">
            <a:avLst/>
          </a:prstGeom>
          <a:noFill/>
        </p:spPr>
      </p:pic>
      <p:pic>
        <p:nvPicPr>
          <p:cNvPr id="4102" name="Picture 6" descr="http://im2-tub-ru.yandex.net/i?id=486508831-69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33056"/>
            <a:ext cx="3059832" cy="2039888"/>
          </a:xfrm>
          <a:prstGeom prst="rect">
            <a:avLst/>
          </a:prstGeom>
          <a:noFill/>
        </p:spPr>
      </p:pic>
      <p:pic>
        <p:nvPicPr>
          <p:cNvPr id="3076" name="Picture 4" descr="http://www.valdo-invest.ro/uploads/images/prod/76_quo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3140968"/>
            <a:ext cx="3362325" cy="371703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259632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Пастеризационная</a:t>
            </a:r>
            <a:r>
              <a:rPr lang="ru-RU" dirty="0" smtClean="0"/>
              <a:t> установка для </a:t>
            </a:r>
            <a:r>
              <a:rPr lang="ru-RU" b="1" dirty="0" smtClean="0"/>
              <a:t>молока</a:t>
            </a:r>
            <a:r>
              <a:rPr lang="ru-RU" dirty="0" smtClean="0"/>
              <a:t> (PIM, Болгария) </a:t>
            </a:r>
          </a:p>
          <a:p>
            <a:r>
              <a:rPr lang="ru-RU" dirty="0" smtClean="0">
                <a:hlinkClick r:id="rId7"/>
              </a:rPr>
              <a:t>http://universal.in.ua/pererab…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4427984" y="6381328"/>
            <a:ext cx="1440160" cy="0"/>
          </a:xfrm>
          <a:prstGeom prst="straightConnector1">
            <a:avLst/>
          </a:prstGeom>
          <a:ln w="571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40466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2A6C2C"/>
                </a:solidFill>
              </a:rPr>
              <a:t>Молочные продукты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696744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1600" b="1" dirty="0" smtClean="0">
                <a:solidFill>
                  <a:srgbClr val="2A6C2C"/>
                </a:solidFill>
              </a:rPr>
              <a:t>                                                                                       </a:t>
            </a:r>
            <a:r>
              <a:rPr lang="ru-RU" sz="1600" b="1" dirty="0" smtClean="0">
                <a:solidFill>
                  <a:srgbClr val="FF0000"/>
                </a:solidFill>
              </a:rPr>
              <a:t>Никто не знает в мире откуда дырки в сыре.</a:t>
            </a:r>
          </a:p>
          <a:p>
            <a:r>
              <a:rPr lang="ru-RU" sz="1900" b="1" dirty="0" err="1" smtClean="0">
                <a:solidFill>
                  <a:schemeClr val="accent6">
                    <a:lumMod val="50000"/>
                  </a:schemeClr>
                </a:solidFill>
              </a:rPr>
              <a:t>Кисло-молочные</a:t>
            </a:r>
            <a:r>
              <a:rPr lang="ru-RU" sz="1900" b="1" dirty="0" smtClean="0">
                <a:solidFill>
                  <a:schemeClr val="accent6">
                    <a:lumMod val="50000"/>
                  </a:schemeClr>
                </a:solidFill>
              </a:rPr>
              <a:t> продукты подразделяются на 2 группы:</a:t>
            </a:r>
          </a:p>
          <a:p>
            <a:r>
              <a:rPr lang="ru-RU" sz="1900" i="1" dirty="0" smtClean="0">
                <a:solidFill>
                  <a:srgbClr val="0070C0"/>
                </a:solidFill>
              </a:rPr>
              <a:t>1)молочнокислого брожения </a:t>
            </a:r>
            <a:r>
              <a:rPr lang="ru-RU" sz="1900" dirty="0" smtClean="0"/>
              <a:t>(простокваша, ацидофилин),  </a:t>
            </a:r>
            <a:r>
              <a:rPr lang="ru-RU" sz="1900" dirty="0" smtClean="0">
                <a:solidFill>
                  <a:srgbClr val="002060"/>
                </a:solidFill>
              </a:rPr>
              <a:t>2)смешанного (спиртового и м/к) брожения</a:t>
            </a:r>
          </a:p>
          <a:p>
            <a:r>
              <a:rPr lang="ru-RU" sz="1900" dirty="0" smtClean="0"/>
              <a:t>Продукты эти обладают диетическими, питательными и лечебными свойствами. В них накапливаются витамины группы В, никотиновая кислота, антибиотики.</a:t>
            </a:r>
          </a:p>
          <a:p>
            <a:r>
              <a:rPr lang="ru-RU" sz="1900" dirty="0" smtClean="0"/>
              <a:t>Технология: 1)стерилизация молока        2)+ культуры      3)оптимальная  температура</a:t>
            </a:r>
          </a:p>
          <a:p>
            <a:r>
              <a:rPr lang="ru-RU" sz="1900" b="1" dirty="0" smtClean="0"/>
              <a:t>Группа А</a:t>
            </a:r>
            <a:endParaRPr lang="ru-RU" sz="1900" dirty="0" smtClean="0"/>
          </a:p>
          <a:p>
            <a:r>
              <a:rPr lang="ru-RU" sz="1900" b="1" dirty="0" smtClean="0"/>
              <a:t>1. Простокваша </a:t>
            </a:r>
            <a:r>
              <a:rPr lang="ru-RU" sz="1900" dirty="0" smtClean="0"/>
              <a:t>– дрожжи придают нежный вкус, м/к бактерии участвуют.</a:t>
            </a:r>
          </a:p>
          <a:p>
            <a:r>
              <a:rPr lang="ru-RU" sz="1900" b="1" u="sng" dirty="0" smtClean="0"/>
              <a:t>11. Лактобациллин</a:t>
            </a:r>
            <a:r>
              <a:rPr lang="ru-RU" sz="1900" u="sng" dirty="0" smtClean="0"/>
              <a:t> – </a:t>
            </a:r>
            <a:r>
              <a:rPr lang="ru-RU" sz="1900" dirty="0" smtClean="0"/>
              <a:t>Мечников, В  </a:t>
            </a:r>
            <a:r>
              <a:rPr lang="ru-RU" sz="1900" dirty="0" err="1" smtClean="0"/>
              <a:t>в</a:t>
            </a:r>
            <a:r>
              <a:rPr lang="ru-RU" sz="1900" dirty="0" smtClean="0"/>
              <a:t> </a:t>
            </a:r>
            <a:r>
              <a:rPr lang="ru-RU" sz="1900" dirty="0" err="1" smtClean="0"/>
              <a:t>к-ке</a:t>
            </a:r>
            <a:r>
              <a:rPr lang="ru-RU" sz="1900" dirty="0" smtClean="0"/>
              <a:t> не приживается.</a:t>
            </a:r>
          </a:p>
          <a:p>
            <a:r>
              <a:rPr lang="ru-RU" sz="1900" b="1" u="sng" dirty="0" smtClean="0"/>
              <a:t>Ш.Ацидофилин</a:t>
            </a:r>
            <a:r>
              <a:rPr lang="ru-RU" sz="1900" u="sng" dirty="0" smtClean="0"/>
              <a:t> </a:t>
            </a:r>
            <a:r>
              <a:rPr lang="ru-RU" sz="1900" dirty="0" smtClean="0"/>
              <a:t>– хорошо приживается, получают из содержимого кишечника гр.детей, обладает антагонистическими свойствами по отношению к гнилостной микрофлоре.</a:t>
            </a:r>
          </a:p>
          <a:p>
            <a:r>
              <a:rPr lang="ru-RU" sz="1900" b="1" u="sng" dirty="0" smtClean="0"/>
              <a:t>Процесс образования сгустка</a:t>
            </a:r>
            <a:endParaRPr lang="ru-RU" sz="1900" dirty="0" smtClean="0"/>
          </a:p>
          <a:p>
            <a:r>
              <a:rPr lang="ru-RU" sz="1900" u="sng" dirty="0" smtClean="0"/>
              <a:t>1.</a:t>
            </a:r>
            <a:r>
              <a:rPr lang="ru-RU" sz="1900" dirty="0" smtClean="0"/>
              <a:t>первичная кислотность 16 – 18</a:t>
            </a:r>
            <a:r>
              <a:rPr lang="ru-RU" sz="1900" baseline="30000" dirty="0" smtClean="0"/>
              <a:t>0</a:t>
            </a:r>
            <a:r>
              <a:rPr lang="ru-RU" sz="1900" dirty="0" smtClean="0"/>
              <a:t> т. 2.лактоза сбраживается, </a:t>
            </a:r>
            <a:r>
              <a:rPr lang="ru-RU" sz="1900" dirty="0" err="1" smtClean="0"/>
              <a:t>получ</a:t>
            </a:r>
            <a:r>
              <a:rPr lang="ru-RU" sz="1900" dirty="0" smtClean="0"/>
              <a:t>. </a:t>
            </a:r>
            <a:r>
              <a:rPr lang="ru-RU" sz="1900" dirty="0" err="1" smtClean="0"/>
              <a:t>мол.кислота</a:t>
            </a:r>
            <a:r>
              <a:rPr lang="ru-RU" sz="1900" dirty="0" smtClean="0"/>
              <a:t>  3.мол.кислота отщепляет </a:t>
            </a:r>
            <a:r>
              <a:rPr lang="ru-RU" sz="1900" dirty="0" err="1" smtClean="0"/>
              <a:t>Са</a:t>
            </a:r>
            <a:r>
              <a:rPr lang="ru-RU" sz="1900" dirty="0" smtClean="0"/>
              <a:t> от казеина  4.+24 Т молоко может свернуться 5.60 – 65</a:t>
            </a:r>
            <a:r>
              <a:rPr lang="ru-RU" sz="1900" baseline="30000" dirty="0" smtClean="0"/>
              <a:t>0</a:t>
            </a:r>
            <a:r>
              <a:rPr lang="ru-RU" sz="1900" dirty="0" smtClean="0"/>
              <a:t> Т – хороший сгусток.</a:t>
            </a:r>
          </a:p>
          <a:p>
            <a:r>
              <a:rPr lang="ru-RU" sz="1900" b="1" dirty="0" smtClean="0"/>
              <a:t>Группа В </a:t>
            </a:r>
            <a:endParaRPr lang="ru-RU" sz="1900" dirty="0" smtClean="0"/>
          </a:p>
          <a:p>
            <a:r>
              <a:rPr lang="ru-RU" sz="1900" dirty="0" smtClean="0"/>
              <a:t>1</a:t>
            </a:r>
            <a:r>
              <a:rPr lang="ru-RU" sz="1900" b="1" dirty="0" smtClean="0"/>
              <a:t>.Кефир </a:t>
            </a:r>
            <a:r>
              <a:rPr lang="ru-RU" sz="1900" dirty="0" smtClean="0"/>
              <a:t>– диетический и лечебный продукт. Закваска – кефирные зерна, в состав которой входят м/к стрептококки и палочки, молочные дрожжи и пленчатые дрожжи. В кефире 2 процесса и еще частичное разложение белков 0,2 – 0,6%  С</a:t>
            </a:r>
            <a:r>
              <a:rPr lang="ru-RU" sz="1900" baseline="-25000" dirty="0" smtClean="0"/>
              <a:t>2</a:t>
            </a:r>
            <a:r>
              <a:rPr lang="ru-RU" sz="1900" dirty="0" smtClean="0"/>
              <a:t>Н</a:t>
            </a:r>
            <a:r>
              <a:rPr lang="ru-RU" sz="1900" baseline="-25000" dirty="0" smtClean="0"/>
              <a:t>3</a:t>
            </a:r>
            <a:r>
              <a:rPr lang="ru-RU" sz="1900" dirty="0" smtClean="0"/>
              <a:t>ОН, СО</a:t>
            </a:r>
            <a:r>
              <a:rPr lang="ru-RU" sz="1900" baseline="-25000" dirty="0" smtClean="0"/>
              <a:t>2</a:t>
            </a:r>
            <a:r>
              <a:rPr lang="ru-RU" sz="1900" dirty="0" smtClean="0"/>
              <a:t>,  </a:t>
            </a:r>
          </a:p>
          <a:p>
            <a:r>
              <a:rPr lang="ru-RU" sz="1900" b="1" dirty="0" smtClean="0">
                <a:solidFill>
                  <a:srgbClr val="FF0000"/>
                </a:solidFill>
              </a:rPr>
              <a:t>11.Кумыс</a:t>
            </a:r>
            <a:r>
              <a:rPr lang="ru-RU" sz="1900" dirty="0" smtClean="0"/>
              <a:t> – из молока кобылиц </a:t>
            </a:r>
            <a:r>
              <a:rPr lang="ru-RU" sz="1900" dirty="0" err="1" smtClean="0"/>
              <a:t>естеств</a:t>
            </a:r>
            <a:r>
              <a:rPr lang="ru-RU" sz="1900" dirty="0" smtClean="0"/>
              <a:t>. путем или добавлением чистых культур типа </a:t>
            </a:r>
            <a:r>
              <a:rPr lang="ru-RU" sz="1900" dirty="0" err="1" smtClean="0"/>
              <a:t>болг</a:t>
            </a:r>
            <a:r>
              <a:rPr lang="ru-RU" sz="1900" dirty="0" smtClean="0"/>
              <a:t>. Палочки и дрожжей . Спирт 2,0 – 2,5%, т.к. сахара до 6% в молоке кобыл. Лечат туберкулез, авитаминоз, нервные болезни. </a:t>
            </a:r>
          </a:p>
          <a:p>
            <a:r>
              <a:rPr lang="ru-RU" sz="1900" dirty="0" smtClean="0"/>
              <a:t>	Некоторое количество микробов всегда содержится </a:t>
            </a:r>
            <a:r>
              <a:rPr lang="ru-RU" sz="1900" b="1" dirty="0" smtClean="0"/>
              <a:t>в масле,</a:t>
            </a:r>
            <a:r>
              <a:rPr lang="ru-RU" sz="1900" dirty="0" smtClean="0"/>
              <a:t> куда они попадают из сливок. В </a:t>
            </a:r>
            <a:r>
              <a:rPr lang="ru-RU" sz="1900" b="1" dirty="0" err="1" smtClean="0"/>
              <a:t>сладкосливочном</a:t>
            </a:r>
            <a:r>
              <a:rPr lang="ru-RU" sz="1900" b="1" dirty="0" smtClean="0"/>
              <a:t> масле</a:t>
            </a:r>
            <a:r>
              <a:rPr lang="ru-RU" sz="1900" dirty="0" smtClean="0"/>
              <a:t>, т.е. приготовленном из свежих сливок, </a:t>
            </a:r>
            <a:r>
              <a:rPr lang="ru-RU" sz="1900" dirty="0" err="1" smtClean="0"/>
              <a:t>м-мы</a:t>
            </a:r>
            <a:r>
              <a:rPr lang="ru-RU" sz="1900" dirty="0" smtClean="0"/>
              <a:t> находят лучшие условия для своего развития. В кисломолочном масле за счет деятельности м/к </a:t>
            </a:r>
            <a:r>
              <a:rPr lang="ru-RU" sz="1900" dirty="0" err="1" smtClean="0"/>
              <a:t>м-ов</a:t>
            </a:r>
            <a:r>
              <a:rPr lang="ru-RU" sz="1900" dirty="0" smtClean="0"/>
              <a:t> число представителей других групп незначительно.</a:t>
            </a:r>
          </a:p>
          <a:p>
            <a:r>
              <a:rPr lang="ru-RU" sz="1900" dirty="0" smtClean="0"/>
              <a:t>При длительном хранении масло нередко портится и сохранение </a:t>
            </a:r>
            <a:r>
              <a:rPr lang="ru-RU" sz="1900" dirty="0" err="1" smtClean="0"/>
              <a:t>сладкокислого</a:t>
            </a:r>
            <a:r>
              <a:rPr lang="ru-RU" sz="1900" dirty="0" smtClean="0"/>
              <a:t> масла является весьма важной проблемой.</a:t>
            </a:r>
          </a:p>
          <a:p>
            <a:r>
              <a:rPr lang="ru-RU" sz="1900" dirty="0" smtClean="0"/>
              <a:t>Дело в том, что  </a:t>
            </a:r>
            <a:r>
              <a:rPr lang="ru-RU" sz="1900" dirty="0" err="1" smtClean="0"/>
              <a:t>м-мы</a:t>
            </a:r>
            <a:r>
              <a:rPr lang="ru-RU" sz="1900" dirty="0" smtClean="0"/>
              <a:t>, продуцирующие липазу </a:t>
            </a:r>
            <a:r>
              <a:rPr lang="ru-RU" sz="1900" dirty="0" err="1" smtClean="0"/>
              <a:t>гидролизуют</a:t>
            </a:r>
            <a:r>
              <a:rPr lang="ru-RU" sz="1900" dirty="0" smtClean="0"/>
              <a:t> жир на глицерин и жирные кислоты. Гнилостный распад белка – Плесень! Анаэробы. Предохраняют: соль, дрожжи и т.д.</a:t>
            </a:r>
          </a:p>
          <a:p>
            <a:r>
              <a:rPr lang="ru-RU" sz="1900" b="1" dirty="0" smtClean="0"/>
              <a:t>Применяются м/б процессы и при изготовлении сыров.</a:t>
            </a:r>
          </a:p>
          <a:p>
            <a:r>
              <a:rPr lang="ru-RU" sz="1900" b="1" dirty="0" smtClean="0"/>
              <a:t> Техника</a:t>
            </a:r>
            <a:r>
              <a:rPr lang="ru-RU" sz="1900" dirty="0" smtClean="0"/>
              <a:t> приготовления сыров в следующем: 1)получение сгустка   2)обработка в сырном котле   3)прессование   4)</a:t>
            </a:r>
            <a:r>
              <a:rPr lang="ru-RU" sz="1900" dirty="0" err="1" smtClean="0"/>
              <a:t>посолка</a:t>
            </a:r>
            <a:endParaRPr lang="ru-RU" sz="1900" dirty="0" smtClean="0"/>
          </a:p>
          <a:p>
            <a:r>
              <a:rPr lang="ru-RU" sz="1900" dirty="0" smtClean="0"/>
              <a:t>5)вызревание в подвале (камере)</a:t>
            </a:r>
          </a:p>
          <a:p>
            <a:r>
              <a:rPr lang="ru-RU" sz="1900" dirty="0" smtClean="0"/>
              <a:t>Сквашивание молока производится </a:t>
            </a:r>
            <a:r>
              <a:rPr lang="ru-RU" sz="1900" dirty="0" err="1" smtClean="0"/>
              <a:t>сыгужным</a:t>
            </a:r>
            <a:r>
              <a:rPr lang="ru-RU" sz="1900" dirty="0" smtClean="0"/>
              <a:t> ферментом телят, который переводит казеин в </a:t>
            </a:r>
            <a:r>
              <a:rPr lang="ru-RU" sz="1900" dirty="0" err="1" smtClean="0"/>
              <a:t>пораказеин</a:t>
            </a:r>
            <a:r>
              <a:rPr lang="ru-RU" sz="1900" dirty="0" smtClean="0"/>
              <a:t>. Надо телят, а сейчас изысканы </a:t>
            </a:r>
            <a:r>
              <a:rPr lang="ru-RU" sz="1900" dirty="0" err="1" smtClean="0"/>
              <a:t>м-мы</a:t>
            </a:r>
            <a:r>
              <a:rPr lang="ru-RU" sz="1900" dirty="0" smtClean="0"/>
              <a:t> с подобными ферментами.</a:t>
            </a:r>
          </a:p>
          <a:p>
            <a:r>
              <a:rPr lang="ru-RU" sz="1900" dirty="0" smtClean="0"/>
              <a:t>В сырном котле массу прогревают и большинство кокков гибнет. Палочки продолжают накапливать С</a:t>
            </a:r>
            <a:r>
              <a:rPr lang="ru-RU" sz="1900" baseline="-25000" dirty="0" smtClean="0"/>
              <a:t>3</a:t>
            </a:r>
            <a:r>
              <a:rPr lang="ru-RU" sz="1900" dirty="0" smtClean="0"/>
              <a:t>Н</a:t>
            </a:r>
            <a:r>
              <a:rPr lang="ru-RU" sz="1900" baseline="-25000" dirty="0" smtClean="0"/>
              <a:t>6</a:t>
            </a:r>
            <a:r>
              <a:rPr lang="ru-RU" sz="1900" dirty="0" smtClean="0"/>
              <a:t>О</a:t>
            </a:r>
            <a:r>
              <a:rPr lang="ru-RU" sz="1900" baseline="-25000" dirty="0" smtClean="0"/>
              <a:t>3</a:t>
            </a:r>
            <a:r>
              <a:rPr lang="ru-RU" sz="1900" dirty="0" smtClean="0"/>
              <a:t>. При вызревании весь сахар сбраживается. Накапливается СО</a:t>
            </a:r>
            <a:r>
              <a:rPr lang="ru-RU" sz="1900" baseline="-25000" dirty="0" smtClean="0"/>
              <a:t>2</a:t>
            </a:r>
            <a:r>
              <a:rPr lang="ru-RU" sz="1900" dirty="0" smtClean="0"/>
              <a:t> и Н</a:t>
            </a:r>
            <a:r>
              <a:rPr lang="ru-RU" sz="1900" baseline="-25000" dirty="0" smtClean="0"/>
              <a:t>2</a:t>
            </a:r>
            <a:r>
              <a:rPr lang="ru-RU" sz="1900" dirty="0" smtClean="0"/>
              <a:t>, образуется ноздреватость-  </a:t>
            </a:r>
            <a:r>
              <a:rPr lang="ru-RU" sz="1900" dirty="0" err="1" smtClean="0"/>
              <a:t>осн</a:t>
            </a:r>
            <a:r>
              <a:rPr lang="ru-RU" sz="1900" dirty="0" smtClean="0"/>
              <a:t>. </a:t>
            </a:r>
            <a:r>
              <a:rPr lang="ru-RU" sz="1900" dirty="0" err="1" smtClean="0"/>
              <a:t>возб</a:t>
            </a:r>
            <a:r>
              <a:rPr lang="ru-RU" sz="1900" dirty="0" smtClean="0"/>
              <a:t>. Е. со</a:t>
            </a:r>
            <a:r>
              <a:rPr lang="en-US" sz="1900" dirty="0" err="1" smtClean="0"/>
              <a:t>li</a:t>
            </a:r>
            <a:r>
              <a:rPr lang="ru-RU" sz="1900" dirty="0" smtClean="0"/>
              <a:t>. Ноздреватость увеличивается. Сырам из сырого молока </a:t>
            </a:r>
            <a:r>
              <a:rPr lang="ru-RU" sz="1900" dirty="0" err="1" smtClean="0"/>
              <a:t>возб</a:t>
            </a:r>
            <a:r>
              <a:rPr lang="ru-RU" sz="1900" dirty="0" smtClean="0"/>
              <a:t>. </a:t>
            </a:r>
            <a:r>
              <a:rPr lang="ru-RU" sz="1900" dirty="0" err="1" smtClean="0"/>
              <a:t>маслянокислого</a:t>
            </a:r>
            <a:r>
              <a:rPr lang="ru-RU" sz="1900" dirty="0" smtClean="0"/>
              <a:t>   брожения  опасны.</a:t>
            </a:r>
          </a:p>
          <a:p>
            <a:pPr>
              <a:buNone/>
            </a:pPr>
            <a:endParaRPr lang="ru-RU" sz="1200" b="1" dirty="0">
              <a:solidFill>
                <a:srgbClr val="2A6C2C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-108520" y="274638"/>
            <a:ext cx="108520" cy="58018"/>
          </a:xfrm>
        </p:spPr>
        <p:txBody>
          <a:bodyPr>
            <a:normAutofit fontScale="90000"/>
          </a:bodyPr>
          <a:lstStyle/>
          <a:p>
            <a:endParaRPr lang="ru-RU" sz="100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1384" t="7415" r="2672" b="14028"/>
          <a:stretch>
            <a:fillRect/>
          </a:stretch>
        </p:blipFill>
        <p:spPr bwMode="auto">
          <a:xfrm>
            <a:off x="107504" y="116632"/>
            <a:ext cx="8928992" cy="6624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1887</Words>
  <Application>Microsoft Office PowerPoint</Application>
  <PresentationFormat>Экран (4:3)</PresentationFormat>
  <Paragraphs>245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Микрофлора молока и молочных продуктов</vt:lpstr>
      <vt:lpstr>Продукция  и химический состав  молока</vt:lpstr>
      <vt:lpstr>Средний химический состав молока самок разных видов млекопитающих, %</vt:lpstr>
      <vt:lpstr>Источники микрофлоры молока</vt:lpstr>
      <vt:lpstr>Слайд 5</vt:lpstr>
      <vt:lpstr>Микрофлора молока</vt:lpstr>
      <vt:lpstr>Слайд 7</vt:lpstr>
      <vt:lpstr>Рис.1. Соотношение групп микроорганизмов, выделенных из молока коров при маститах   </vt:lpstr>
      <vt:lpstr>Бактерицидные свойства молока</vt:lpstr>
      <vt:lpstr>Санитарная оценка  и обеззараживание молока</vt:lpstr>
      <vt:lpstr>Молочные продукты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Микробиология и иммунология</dc:title>
  <dc:creator>Kislenko</dc:creator>
  <cp:lastModifiedBy>Kislenko</cp:lastModifiedBy>
  <cp:revision>59</cp:revision>
  <dcterms:created xsi:type="dcterms:W3CDTF">2012-08-27T12:43:23Z</dcterms:created>
  <dcterms:modified xsi:type="dcterms:W3CDTF">2013-03-09T07:54:40Z</dcterms:modified>
</cp:coreProperties>
</file>