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8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1" autoAdjust="0"/>
    <p:restoredTop sz="94624" autoAdjust="0"/>
  </p:normalViewPr>
  <p:slideViewPr>
    <p:cSldViewPr>
      <p:cViewPr varScale="1">
        <p:scale>
          <a:sx n="112" d="100"/>
          <a:sy n="112" d="100"/>
        </p:scale>
        <p:origin x="-129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538E597-88D3-4873-88E8-78ED6E8F303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82178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8A0439-B3B2-4607-8AC9-2930778609F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D73DCA-89ED-4890-B042-0E744CC54D1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B3EF92-E96C-4331-BD1A-019E1857016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1DABA9-659A-46A0-B9D4-DF6212B55F3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F7803B-E4E3-41DE-9B0B-03C81033227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B6495-5530-4458-AD3D-8D25C77A657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58C5-34A9-488A-84E4-9F89433706D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AB715E-B3E0-4626-AA1D-067E7E77F86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EA439D-9B97-4BA4-AABB-3871646CC5D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6841EA-566A-4062-A3D1-7AA28A5D2C7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31B61E-D2D6-46B0-93CE-C64A4036CBA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B23F9AD-4DF0-40F9-B0DF-317820B69688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4283968" y="797905"/>
            <a:ext cx="4716016" cy="4323928"/>
          </a:xfrm>
        </p:spPr>
        <p:txBody>
          <a:bodyPr/>
          <a:lstStyle/>
          <a:p>
            <a:pPr marL="0" indent="0">
              <a:lnSpc>
                <a:spcPct val="80000"/>
              </a:lnSpc>
              <a:buFontTx/>
              <a:buNone/>
            </a:pPr>
            <a:r>
              <a:rPr lang="ru-RU" sz="2400" b="1" dirty="0"/>
              <a:t>До изобретения подвижных рамок, окруженных свободным пространством для прохода пчёл, рамки без боковых и нижних планок устанавливали в верхней части соломенного или ящичного улья. В ульях с боковым отверстием приходилось вырезать соседние соты, чтобы вынуть планку с отстроенными на ней сотами. </a:t>
            </a:r>
          </a:p>
        </p:txBody>
      </p:sp>
      <p:pic>
        <p:nvPicPr>
          <p:cNvPr id="2053" name="Picture 5" descr="ящичный уле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536" y="620688"/>
            <a:ext cx="3670300" cy="46783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Сплетённый из прутьев уль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850" y="188913"/>
            <a:ext cx="3614738" cy="3744912"/>
          </a:xfrm>
          <a:prstGeom prst="rect">
            <a:avLst/>
          </a:prstGeom>
          <a:noFill/>
        </p:spPr>
      </p:pic>
      <p:pic>
        <p:nvPicPr>
          <p:cNvPr id="16387" name="Picture 3" descr="Вязка жгут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403725"/>
            <a:ext cx="3492500" cy="2454275"/>
          </a:xfrm>
          <a:prstGeom prst="rect">
            <a:avLst/>
          </a:prstGeom>
          <a:noFill/>
        </p:spPr>
      </p:pic>
      <p:pic>
        <p:nvPicPr>
          <p:cNvPr id="16388" name="Picture 4" descr="Жгут из растительных волокон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19475" y="2924175"/>
            <a:ext cx="3348038" cy="3348038"/>
          </a:xfrm>
          <a:prstGeom prst="rect">
            <a:avLst/>
          </a:prstGeom>
          <a:noFill/>
        </p:spPr>
      </p:pic>
      <p:pic>
        <p:nvPicPr>
          <p:cNvPr id="16389" name="Picture 5" descr="Ульи-сапетки из соломенных жгутов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34000" y="0"/>
            <a:ext cx="3810000" cy="4010025"/>
          </a:xfrm>
          <a:prstGeom prst="rect">
            <a:avLst/>
          </a:prstGeom>
          <a:noFill/>
        </p:spPr>
      </p:pic>
      <p:sp>
        <p:nvSpPr>
          <p:cNvPr id="16390" name="Line 6"/>
          <p:cNvSpPr>
            <a:spLocks noChangeShapeType="1"/>
          </p:cNvSpPr>
          <p:nvPr/>
        </p:nvSpPr>
        <p:spPr bwMode="auto">
          <a:xfrm flipV="1">
            <a:off x="3203575" y="6165850"/>
            <a:ext cx="1152525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6391" name="Line 7"/>
          <p:cNvSpPr>
            <a:spLocks noChangeShapeType="1"/>
          </p:cNvSpPr>
          <p:nvPr/>
        </p:nvSpPr>
        <p:spPr bwMode="auto">
          <a:xfrm flipV="1">
            <a:off x="6011863" y="3716338"/>
            <a:ext cx="1368425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4427538" y="-7938"/>
            <a:ext cx="4716462" cy="3667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b="1"/>
              <a:t>Ульи-сапетки из соломенных жгутов 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0" y="3644900"/>
            <a:ext cx="3492500" cy="9159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/>
              <a:t>Пучок соломин, слегка перекрученный и обвязанный бечевкой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различные соломенные уль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25600" y="0"/>
            <a:ext cx="6335713" cy="6858000"/>
          </a:xfrm>
          <a:prstGeom prst="rect">
            <a:avLst/>
          </a:prstGeom>
          <a:noFill/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250825" y="6184900"/>
            <a:ext cx="5991225" cy="457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400">
                <a:latin typeface="Times New Roman" pitchFamily="18" charset="0"/>
              </a:rPr>
              <a:t>Различные соломенные ульи</a:t>
            </a:r>
            <a:r>
              <a:rPr lang="ru-RU" sz="2000" b="1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Улей Геддес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038"/>
            <a:ext cx="5940425" cy="5503862"/>
          </a:xfrm>
          <a:prstGeom prst="rect">
            <a:avLst/>
          </a:prstGeom>
          <a:noFill/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3616325" y="38100"/>
            <a:ext cx="27098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 b="1">
                <a:latin typeface="Times New Roman" pitchFamily="18" charset="0"/>
              </a:rPr>
              <a:t>Улей Геддеса</a:t>
            </a:r>
            <a:r>
              <a:rPr lang="ru-RU"/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Улей Прокопович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1025" y="46038"/>
            <a:ext cx="5895975" cy="6811962"/>
          </a:xfrm>
          <a:prstGeom prst="rect">
            <a:avLst/>
          </a:prstGeom>
          <a:noFill/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0" y="280988"/>
            <a:ext cx="41211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3600" b="1"/>
              <a:t>Улей Прокоповича (1807 г.)</a:t>
            </a:r>
            <a:r>
              <a:rPr lang="ru-RU"/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Книжный улей Губер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038"/>
            <a:ext cx="8964613" cy="3756025"/>
          </a:xfrm>
          <a:prstGeom prst="rect">
            <a:avLst/>
          </a:prstGeom>
          <a:noFill/>
        </p:spPr>
      </p:pic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1958975" y="4524375"/>
            <a:ext cx="49879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latin typeface="Times New Roman" pitchFamily="18" charset="0"/>
              </a:rPr>
              <a:t>Книжный улей Губера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4914-425D-4E58-B928-7D0ADA1248F5}" type="slidenum">
              <a:rPr lang="ru-RU"/>
              <a:pPr/>
              <a:t>7</a:t>
            </a:fld>
            <a:endParaRPr lang="ru-RU"/>
          </a:p>
        </p:txBody>
      </p:sp>
      <p:pic>
        <p:nvPicPr>
          <p:cNvPr id="9221" name="Picture 5" descr="Стьюартоновский уле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425" y="46038"/>
            <a:ext cx="6551613" cy="6811962"/>
          </a:xfrm>
          <a:prstGeom prst="rect">
            <a:avLst/>
          </a:prstGeom>
          <a:noFill/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5292725" y="784225"/>
            <a:ext cx="3851275" cy="30162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3200" b="1">
                <a:latin typeface="Times New Roman" pitchFamily="18" charset="0"/>
              </a:rPr>
              <a:t>Стьюартоновский улей (1819 г.) с узкими планками и со стеклянными полосками между ними.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Улей де Бову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" y="46038"/>
            <a:ext cx="5676900" cy="6811962"/>
          </a:xfrm>
          <a:prstGeom prst="rect">
            <a:avLst/>
          </a:prstGeom>
          <a:noFill/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6351588" y="1073150"/>
            <a:ext cx="2792412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3200" b="1">
                <a:latin typeface="Times New Roman" pitchFamily="18" charset="0"/>
              </a:rPr>
              <a:t>Улей де Бовуа (1845 г.), изобретённый во Франции до появления улья Лангстрота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993A3-4A3C-4188-BC5F-A17CBDA35350}" type="slidenum">
              <a:rPr lang="ru-RU"/>
              <a:pPr/>
              <a:t>9</a:t>
            </a:fld>
            <a:endParaRPr lang="ru-RU"/>
          </a:p>
        </p:txBody>
      </p:sp>
      <p:pic>
        <p:nvPicPr>
          <p:cNvPr id="12293" name="Picture 5" descr="История развития улья в Америк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99313" cy="6858000"/>
          </a:xfrm>
          <a:prstGeom prst="rect">
            <a:avLst/>
          </a:prstGeom>
          <a:noFill/>
        </p:spPr>
      </p:pic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0" y="0"/>
            <a:ext cx="8893175" cy="11874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400" b="1">
                <a:latin typeface="Times New Roman" pitchFamily="18" charset="0"/>
              </a:rPr>
              <a:t>4 – пчелиное дерево, 5 – колода с пчёлами, 6 – помпейский улей, 7 – соломенный улей, 8 – улей из металла и лубка, 9 – вертикальный колодный улей, 10 – германский улей, </a:t>
            </a: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6948488" y="1700213"/>
            <a:ext cx="2376487" cy="44735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400" b="1"/>
              <a:t>11 – улей в виде бочки, 12 – стоячий ящичный улей, 13 – восьмиугольный улей, 14 – наблюдательный улей, 15 – улей с несколькими отделениями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История развития уль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767388" cy="6858000"/>
          </a:xfrm>
          <a:prstGeom prst="rect">
            <a:avLst/>
          </a:prstGeom>
          <a:noFill/>
        </p:spPr>
      </p:pic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231775" y="65088"/>
            <a:ext cx="8912225" cy="15525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400" b="1">
                <a:latin typeface="Times New Roman" pitchFamily="18" charset="0"/>
              </a:rPr>
              <a:t>5 – запатентованная в 1852г. сотовая рамка, </a:t>
            </a:r>
          </a:p>
          <a:p>
            <a:r>
              <a:rPr lang="ru-RU" sz="2400" b="1">
                <a:latin typeface="Times New Roman" pitchFamily="18" charset="0"/>
              </a:rPr>
              <a:t>6 - запатентованная в 1867г. кормушка для пчёл, </a:t>
            </a:r>
          </a:p>
          <a:p>
            <a:r>
              <a:rPr lang="ru-RU" sz="2400" b="1">
                <a:latin typeface="Times New Roman" pitchFamily="18" charset="0"/>
              </a:rPr>
              <a:t>7 – запатентованная с 1869г. рамка для сотов, </a:t>
            </a:r>
          </a:p>
          <a:p>
            <a:r>
              <a:rPr lang="ru-RU" sz="2400" b="1">
                <a:latin typeface="Times New Roman" pitchFamily="18" charset="0"/>
              </a:rPr>
              <a:t>8 – запатентованная в 1874г. кормушка, 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5651500" y="1628775"/>
            <a:ext cx="3313113" cy="44735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400" b="1">
                <a:latin typeface="Times New Roman" pitchFamily="18" charset="0"/>
              </a:rPr>
              <a:t>9 – запатентованная в 1878г. кормушка, </a:t>
            </a:r>
          </a:p>
          <a:p>
            <a:r>
              <a:rPr lang="ru-RU" sz="2400" b="1">
                <a:latin typeface="Times New Roman" pitchFamily="18" charset="0"/>
              </a:rPr>
              <a:t>10 – запатентованная в 1881г. вощина, </a:t>
            </a:r>
          </a:p>
          <a:p>
            <a:r>
              <a:rPr lang="ru-RU" sz="2400" b="1">
                <a:latin typeface="Times New Roman" pitchFamily="18" charset="0"/>
              </a:rPr>
              <a:t>11 – запатентованная в 1882г. вощина, </a:t>
            </a:r>
          </a:p>
          <a:p>
            <a:r>
              <a:rPr lang="ru-RU" sz="2400" b="1">
                <a:latin typeface="Times New Roman" pitchFamily="18" charset="0"/>
              </a:rPr>
              <a:t>12 – запатентованная в 1884г. приспособление для перенесения пчёл в улей. </a:t>
            </a:r>
          </a:p>
          <a:p>
            <a:endParaRPr lang="ru-RU" sz="2400" b="1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История развития улья в Америк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110288" cy="6858000"/>
          </a:xfrm>
          <a:prstGeom prst="rect">
            <a:avLst/>
          </a:prstGeom>
          <a:noFill/>
        </p:spPr>
      </p:pic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5940425" y="90313"/>
            <a:ext cx="3384550" cy="672306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/>
              <a:t>1 – </a:t>
            </a:r>
            <a:r>
              <a:rPr lang="ru-RU" sz="1600"/>
              <a:t>запатентованный в 1830г. улей с отделениями, 2 – запатентованный в 1836г. домик для пчёл, 3 – запатентованный в 1842г. составной улей, 4 – запатентованный в 1843г. вентилируемый улей, 5 – запатентованный в 1852г. улей, 6 – запатентованный в 1860г. поддерживающая улей рама, 7 – запатентованный в 1869г. улей в форме усеченной пирамиды, 8 – запатентованный домик для пчёл, 9 – запатентованный в 1872г. улей с отделениями, 10 – запатентованный в 1877г. улей, 11 – запатентованный в 1879г. улей, 12 – запатентованный с 1878г. саморазделяющиеся рамки с широкой верхней линейкой, 13 – запатентованный с 1878г. павильон для пчёл, 14 – запатентованный в 1879г. улей с приспособлением для уничтожения восковой моли, 15 – запатентованный с 1884 г. улей с отделениями.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396</Words>
  <Application>Microsoft Office PowerPoint</Application>
  <PresentationFormat>Экран (4:3)</PresentationFormat>
  <Paragraphs>22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WareZ Provider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www.PHILka.RU</dc:creator>
  <cp:lastModifiedBy>Дина</cp:lastModifiedBy>
  <cp:revision>5</cp:revision>
  <dcterms:created xsi:type="dcterms:W3CDTF">2010-03-12T05:16:52Z</dcterms:created>
  <dcterms:modified xsi:type="dcterms:W3CDTF">2014-11-20T04:48:00Z</dcterms:modified>
</cp:coreProperties>
</file>