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7" r:id="rId9"/>
    <p:sldId id="264" r:id="rId10"/>
    <p:sldId id="288" r:id="rId11"/>
    <p:sldId id="284" r:id="rId12"/>
    <p:sldId id="285" r:id="rId13"/>
    <p:sldId id="286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3" r:id="rId22"/>
    <p:sldId id="272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fgos.ru/fgos/fgos-38-03-01-ekonomika-954/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inform.ru/profstandarty/08.016-spetcialist-po-kreditnomu-brokeridzhu.html" TargetMode="External"/><Relationship Id="rId2" Type="http://schemas.openxmlformats.org/officeDocument/2006/relationships/hyperlink" Target="https://classinform.ru/profstandarty/08.004-spetcialist-rynka-cennykh-bumag.html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inform.ru/profstandarty/08.023-auditor.html" TargetMode="External"/><Relationship Id="rId2" Type="http://schemas.openxmlformats.org/officeDocument/2006/relationships/hyperlink" Target="https://classinform.ru/profstandarty/08.002-bukhgalter.html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synergy.ru/about/education_articles/vyishka/speczialist_bankovskogo_dela_chto_eto_za_professiya_kem_mozhno_rabotat_v_banke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38.03.01 Экономика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ВВЕДЕНИЕ В СПЕЦИАЛЬНОСТЬ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927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60672" cy="103942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Задачи </a:t>
            </a:r>
            <a:r>
              <a:rPr lang="ru-RU" dirty="0"/>
              <a:t>дисциплины «Введение в профессию»: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- </a:t>
            </a:r>
            <a:r>
              <a:rPr lang="ru-RU" dirty="0"/>
              <a:t>сформировать у обучающихся реальное представление о профессии экономиста, ее месте и роли в современном обществе;</a:t>
            </a:r>
          </a:p>
          <a:p>
            <a:r>
              <a:rPr lang="ru-RU" dirty="0"/>
              <a:t>- ознакомить обучающихся с основными направлениями будущей профессиональной деятельности;</a:t>
            </a:r>
          </a:p>
          <a:p>
            <a:r>
              <a:rPr lang="ru-RU" dirty="0"/>
              <a:t>- подготовить обучающихся к более успешному освоению дисциплин;</a:t>
            </a:r>
          </a:p>
          <a:p>
            <a:r>
              <a:rPr lang="ru-RU" dirty="0"/>
              <a:t>- способствовать выработке интеллектуальных и волевых качеств, необходимых для осуществления профессиональной экономической деятельности.</a:t>
            </a:r>
          </a:p>
          <a:p>
            <a:r>
              <a:rPr lang="ru-RU" dirty="0"/>
              <a:t>- формирование способности осуществлять сбор, анализ и обработку данных, необходимых для решения профессиональных задач;</a:t>
            </a:r>
          </a:p>
          <a:p>
            <a:r>
              <a:rPr lang="ru-RU" dirty="0"/>
              <a:t>- развить у обучающихся навыки самостоятельного мышления</a:t>
            </a:r>
          </a:p>
          <a:p>
            <a:r>
              <a:rPr lang="ru-RU" dirty="0"/>
              <a:t>при решении задач научного познания;</a:t>
            </a:r>
          </a:p>
          <a:p>
            <a:r>
              <a:rPr lang="ru-RU" dirty="0"/>
              <a:t>- формирование способности собрать и проанализировать исходные данные, необходимые для расчета экономических и социально-экономических показателей;</a:t>
            </a:r>
          </a:p>
          <a:p>
            <a:r>
              <a:rPr lang="ru-RU" dirty="0"/>
              <a:t>- сформировать мировоззренческие и методологические основы</a:t>
            </a:r>
          </a:p>
          <a:p>
            <a:r>
              <a:rPr lang="ru-RU" dirty="0"/>
              <a:t>культуры мышления будущего экономиста.</a:t>
            </a:r>
          </a:p>
        </p:txBody>
      </p:sp>
    </p:spTree>
    <p:extLst>
      <p:ext uri="{BB962C8B-B14F-4D97-AF65-F5344CB8AC3E}">
        <p14:creationId xmlns:p14="http://schemas.microsoft.com/office/powerpoint/2010/main" val="1193083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экономист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Экономист – это специалист, который анализирует экономические процессы и тенденции, чтобы помогать компаниям, государственным учреждениям и отдельным людям принимать взвешенные решения. Экономисты изучают, как распределяются и используются ресурсы, товары и услуги, а также изучают факторы, влияющие на экономический рост, уровень занятости и цены.</a:t>
            </a:r>
          </a:p>
          <a:p>
            <a:endParaRPr lang="ru-RU" dirty="0"/>
          </a:p>
          <a:p>
            <a:r>
              <a:rPr lang="ru-RU" dirty="0"/>
              <a:t>Работа экономиста включает сбор и анализ данных, прогнозирование экономических тенденций, разработку экономических моделей и предоставление рекомендаций на основе проведённых исследований. Они могут специализироваться в различных областях, включая макроэкономику, которая занимается общеэкономическими вопросами, такими как изменение уровня безработицы или инфляции, и микроэкономику, фокусирующуюся на поведении отдельных людей и компаний.</a:t>
            </a:r>
          </a:p>
          <a:p>
            <a:endParaRPr lang="ru-RU" dirty="0"/>
          </a:p>
          <a:p>
            <a:r>
              <a:rPr lang="ru-RU" dirty="0"/>
              <a:t>Экономисты работают в разнообразных сферах, от финансовых учреждений и консалтинговых компаний до правительственных агентств и академических институтов.</a:t>
            </a:r>
          </a:p>
          <a:p>
            <a:endParaRPr lang="ru-RU" dirty="0"/>
          </a:p>
          <a:p>
            <a:r>
              <a:rPr lang="ru-RU" dirty="0"/>
              <a:t>Для успешной карьеры экономиста необходимо обладать отличными аналитическими способностями, умением работать с большими объёмами информации и владеть методами статистического анализа.</a:t>
            </a:r>
          </a:p>
        </p:txBody>
      </p:sp>
    </p:spTree>
    <p:extLst>
      <p:ext uri="{BB962C8B-B14F-4D97-AF65-F5344CB8AC3E}">
        <p14:creationId xmlns:p14="http://schemas.microsoft.com/office/powerpoint/2010/main" val="167453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Рабочие </a:t>
            </a:r>
            <a:r>
              <a:rPr lang="ru-RU" dirty="0"/>
              <a:t>обязанности экономиста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14300" indent="0" algn="just">
              <a:buNone/>
            </a:pPr>
            <a:r>
              <a:rPr lang="ru-RU" dirty="0" smtClean="0"/>
              <a:t>	Рабочие </a:t>
            </a:r>
            <a:r>
              <a:rPr lang="ru-RU" dirty="0"/>
              <a:t>обязанности экономиста, естественно, несколько изменяются в зависимости от места работы и специализации, но, в целом, связаны с анализом экономических данных и тенденций. Они анализируют информацию для выявления экономических закономерностей и прогнозирования будущих тенденций, изучают, как люди, компании и правительства принимают решения о распределении ресурсов, разрабатывают экономические модели для прогнозирования результатов различных экономических политик и событий.</a:t>
            </a:r>
          </a:p>
        </p:txBody>
      </p:sp>
    </p:spTree>
    <p:extLst>
      <p:ext uri="{BB962C8B-B14F-4D97-AF65-F5344CB8AC3E}">
        <p14:creationId xmlns:p14="http://schemas.microsoft.com/office/powerpoint/2010/main" val="3842511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Основные </a:t>
            </a:r>
            <a:r>
              <a:rPr lang="ru-RU" dirty="0"/>
              <a:t>обязанности экономиста включают: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Сбор </a:t>
            </a:r>
            <a:r>
              <a:rPr lang="ru-RU" dirty="0"/>
              <a:t>и анализ статистических данных: сбор данных о продажах, занятости, уровне цен и других экономических показателях для последующего анализа, выявления тенденций и закономерностей.</a:t>
            </a:r>
          </a:p>
          <a:p>
            <a:r>
              <a:rPr lang="ru-RU" dirty="0"/>
              <a:t>Прогнозирование экономических тенденций: использование математических моделей и статистических методов для прогнозирования изменений в экономике, таких как рост ВВП, инфляции или уровня безработицы.</a:t>
            </a:r>
          </a:p>
          <a:p>
            <a:r>
              <a:rPr lang="ru-RU" dirty="0"/>
              <a:t>Разработка экономических моделей: создание математических моделей, которые помогают понять, как могут измениться экономические условия в ответ на различные изменения в политике, технологиях или внешних экономических условиях.</a:t>
            </a:r>
          </a:p>
          <a:p>
            <a:r>
              <a:rPr lang="ru-RU" dirty="0"/>
              <a:t>Оценка экономических и финансовых политик: анализ влияния государственной политики, налоговых изменений, бюджетных решений и других политических инициатив на экономику.</a:t>
            </a:r>
          </a:p>
          <a:p>
            <a:r>
              <a:rPr lang="ru-RU" dirty="0"/>
              <a:t>Подготовка отчётов и презентаций: оформление результатов исследований в понятной форме для представления коллегам, руководству, клиентам или публике.</a:t>
            </a:r>
          </a:p>
          <a:p>
            <a:r>
              <a:rPr lang="ru-RU" dirty="0"/>
              <a:t>Консультационная поддержка: предоставление рекомендаций компаниям и государственным органам по вопросам экономической стратегии, оптимизации расходов, инвестиционных решений и улучшения экономической эффективности.</a:t>
            </a:r>
          </a:p>
        </p:txBody>
      </p:sp>
    </p:spTree>
    <p:extLst>
      <p:ext uri="{BB962C8B-B14F-4D97-AF65-F5344CB8AC3E}">
        <p14:creationId xmlns:p14="http://schemas.microsoft.com/office/powerpoint/2010/main" val="146610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Рабочее место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Большинство </a:t>
            </a:r>
            <a:r>
              <a:rPr lang="ru-RU" dirty="0"/>
              <a:t>экономистов трудится в офисах, где у них есть доступ к компьютерам и необходимому программному обеспечению для анализа экономических данных и разработки отчетов. Рабочие места могут находиться в корпоративных офисах, правительственных учреждениях, научно-исследовательских институтах и в учебных заведениях. Доступна и удалённая работа, особенно для тех, кто занимается консультационной деятельностью или исследованиями на </a:t>
            </a:r>
            <a:r>
              <a:rPr lang="ru-RU" dirty="0" err="1"/>
              <a:t>фрилансе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/>
              <a:t>В финансовых учреждениях, банках и инвестиционных компаниях, экономисты работают над прогнозированием экономических тенденций и анализом рынков для поддержки инвестиционных решений. В правительственных агентствах они анализируют и разрабатывают экономическую политику, оценивают воздействие законодательных инициатив на экономику. В университетах и научно-исследовательских институтах рабочее место экономиста связано с проведением академических исследований и преподаванием.</a:t>
            </a:r>
          </a:p>
          <a:p>
            <a:endParaRPr lang="ru-RU" dirty="0"/>
          </a:p>
          <a:p>
            <a:r>
              <a:rPr lang="ru-RU" dirty="0"/>
              <a:t>Рабочая среда экономиста требует высокой степени концентрации и внимания к деталям, поскольку они работают с большими объёмами информации и сложными аналитическими инструментами.</a:t>
            </a:r>
          </a:p>
        </p:txBody>
      </p:sp>
    </p:spTree>
    <p:extLst>
      <p:ext uri="{BB962C8B-B14F-4D97-AF65-F5344CB8AC3E}">
        <p14:creationId xmlns:p14="http://schemas.microsoft.com/office/powerpoint/2010/main" val="302485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Инструменты и технологии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Одним </a:t>
            </a:r>
            <a:r>
              <a:rPr lang="ru-RU" dirty="0"/>
              <a:t>из ключевых инструментов является статистическое программное </a:t>
            </a:r>
            <a:r>
              <a:rPr lang="ru-RU" dirty="0" smtClean="0"/>
              <a:t>обеспечение, </a:t>
            </a:r>
            <a:r>
              <a:rPr lang="ru-RU" dirty="0"/>
              <a:t>которое позволяет обрабатывать большие объёмы данных и проводить сложные статистические анализы. Также используются программы для работы с электронными таблицами, например </a:t>
            </a:r>
            <a:r>
              <a:rPr lang="ru-RU" dirty="0" err="1"/>
              <a:t>Microsoft</a:t>
            </a:r>
            <a:r>
              <a:rPr lang="ru-RU" dirty="0"/>
              <a:t> </a:t>
            </a:r>
            <a:r>
              <a:rPr lang="ru-RU" dirty="0" err="1"/>
              <a:t>Excel</a:t>
            </a:r>
            <a:r>
              <a:rPr lang="ru-RU" dirty="0"/>
              <a:t>, для моделирования экономических сценариев и визуализации данных.</a:t>
            </a:r>
          </a:p>
          <a:p>
            <a:endParaRPr lang="ru-RU" dirty="0"/>
          </a:p>
          <a:p>
            <a:r>
              <a:rPr lang="ru-RU" dirty="0"/>
              <a:t>Для сбора и анализа экономических данных экономисты часто обращаются к базам данных и онлайн-ресурсам, предоставляющим доступ к статистической информации, финансовым отчётам, результатам исследований и другим важным данным. Специализированное программное обеспечение для эконометрического </a:t>
            </a:r>
            <a:r>
              <a:rPr lang="ru-RU" dirty="0" smtClean="0"/>
              <a:t>анализа помогает </a:t>
            </a:r>
            <a:r>
              <a:rPr lang="ru-RU" dirty="0"/>
              <a:t>им строить и тестировать эконометрические модели, что необходимо для прогнозирования экономических изменений и оценки влияния различных факторов на экономику.</a:t>
            </a:r>
          </a:p>
          <a:p>
            <a:endParaRPr lang="ru-RU" dirty="0"/>
          </a:p>
          <a:p>
            <a:r>
              <a:rPr lang="ru-RU" dirty="0"/>
              <a:t>В последнее время всё большую роль в работе экономистов играют технологии больших данных и машинного обучения. Они позволяют анализировать огромные наборы неструктурированных данных, таких как текстовые сообщения из социальных сетей, новостные ленты и электронные торговые данные, чтобы выявлять тенденции и прогнозировать экономические события с более высокой точностью. Использование этих технологий требует от экономистов знаний в области программирования и аналитики данных.</a:t>
            </a:r>
          </a:p>
        </p:txBody>
      </p:sp>
    </p:spTree>
    <p:extLst>
      <p:ext uri="{BB962C8B-B14F-4D97-AF65-F5344CB8AC3E}">
        <p14:creationId xmlns:p14="http://schemas.microsoft.com/office/powerpoint/2010/main" val="47279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Необходимые </a:t>
            </a:r>
            <a:r>
              <a:rPr lang="ru-RU" dirty="0"/>
              <a:t>навыки и личностные качества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В </a:t>
            </a:r>
            <a:r>
              <a:rPr lang="ru-RU" dirty="0"/>
              <a:t>первую очередь от экономиста требуется высокий уровень аналитического мышления, чтобы он мог разбирать сложные экономические процессы и модели на отдельные составляющие и анализировать их. Это помогает в выявлении закономерностей и тенденций в больших объемах данных.</a:t>
            </a:r>
          </a:p>
          <a:p>
            <a:endParaRPr lang="ru-RU" dirty="0"/>
          </a:p>
          <a:p>
            <a:r>
              <a:rPr lang="ru-RU" dirty="0"/>
              <a:t>Также важны крепкие математические навыки, поскольку экономика тесно связана с математическими моделями и статистическим анализом. Экономисты часто используют сложные математические и статистические методы для прогнозирования экономических показателей и анализа влияния различных факторов на экономические процессы.</a:t>
            </a:r>
          </a:p>
          <a:p>
            <a:endParaRPr lang="ru-RU" dirty="0"/>
          </a:p>
          <a:p>
            <a:r>
              <a:rPr lang="ru-RU" dirty="0"/>
              <a:t>Крайне важно внимание к деталям, т.к. даже мелкие ошибки в данных или анализе могут привести к неверным выводам и рекомендациям. Экономисты должны быть способны тщательно проверять и перепроверять свою работу, чтобы обеспечить точность и надежность своих анализов.</a:t>
            </a:r>
          </a:p>
        </p:txBody>
      </p:sp>
    </p:spTree>
    <p:extLst>
      <p:ext uri="{BB962C8B-B14F-4D97-AF65-F5344CB8AC3E}">
        <p14:creationId xmlns:p14="http://schemas.microsoft.com/office/powerpoint/2010/main" val="353430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Возможные специализации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Макроэкономист </a:t>
            </a:r>
            <a:r>
              <a:rPr lang="ru-RU" dirty="0"/>
              <a:t>- занимается анализом и прогнозированием экономических процессов на уровне страны или группы стран. Макроэкономисты исследуют общие экономические индикаторы, такие как ВВП, инфляция, безработица, для разработки экономических политик и стратегий.</a:t>
            </a:r>
          </a:p>
          <a:p>
            <a:r>
              <a:rPr lang="ru-RU" dirty="0" err="1"/>
              <a:t>Микроэкономист</a:t>
            </a:r>
            <a:r>
              <a:rPr lang="ru-RU" dirty="0"/>
              <a:t> - изучает поведение отдельных людей и компаний на рынке. Анализирует спрос и предложение на конкретные товары и услуги, ценообразование, исследует рыночные структуры и конкуренцию.</a:t>
            </a:r>
          </a:p>
          <a:p>
            <a:r>
              <a:rPr lang="ru-RU" dirty="0"/>
              <a:t>Финансовый аналитик - работает с финансовой информацией для оценки инвестиционных возможностей, анализа финансовых рынков и предоставления рекомендаций по инвестициям. Использует экономические прогнозы для определения потенциальной доходности и рисков инвестиций.</a:t>
            </a:r>
          </a:p>
          <a:p>
            <a:r>
              <a:rPr lang="ru-RU" dirty="0"/>
              <a:t>Экономист по труду - специализируется на вопросах занятости, заработной платы и условий труда. Анализирует рынок труда, изучает влияние законодательства о труде на занятость и продуктивность.</a:t>
            </a:r>
          </a:p>
          <a:p>
            <a:r>
              <a:rPr lang="ru-RU" dirty="0"/>
              <a:t>Экономист-консультант - предоставляет экспертные знания и рекомендации по широкому спектру экономических вопросов. Работает в частных консалтинговых фирмах или как независимый эксперт, помогая компаниям и правительственным организациям в принятии обоснованных экономических решений.</a:t>
            </a:r>
          </a:p>
        </p:txBody>
      </p:sp>
    </p:spTree>
    <p:extLst>
      <p:ext uri="{BB962C8B-B14F-4D97-AF65-F5344CB8AC3E}">
        <p14:creationId xmlns:p14="http://schemas.microsoft.com/office/powerpoint/2010/main" val="362122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Востребованность и перспективы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Профессия </a:t>
            </a:r>
            <a:r>
              <a:rPr lang="ru-RU" dirty="0"/>
              <a:t>экономиста остаётся востребованной и перспективной благодаря её роли в анализе и планировании экономической деятельности как на уровне отдельных компаний, так и в масштабах государств. В условиях постоянно меняющегося мирового экономического ландшафта и санкций, компании и государственные органы нуждаются в квалифицированных специалистах, способных анализировать экономические тенденции, оценивать риски и возможности, а также разрабатывать стратегии для достижения устойчивого развития и роста.</a:t>
            </a:r>
          </a:p>
          <a:p>
            <a:endParaRPr lang="ru-RU" dirty="0"/>
          </a:p>
          <a:p>
            <a:r>
              <a:rPr lang="ru-RU" dirty="0"/>
              <a:t>Рост технологий и доступ к большим данным расширяют возможности экономистов в области анализа и прогнозирования. Способность анализировать и интерпретировать большие объемы информации делает экономистов незаменимыми в финансовом секторе, маркетинге, управлении цепочками поставок, государственном планировании и многих других областях.</a:t>
            </a:r>
          </a:p>
        </p:txBody>
      </p:sp>
    </p:spTree>
    <p:extLst>
      <p:ext uri="{BB962C8B-B14F-4D97-AF65-F5344CB8AC3E}">
        <p14:creationId xmlns:p14="http://schemas.microsoft.com/office/powerpoint/2010/main" val="378392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Интересные факты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Нобелевская </a:t>
            </a:r>
            <a:r>
              <a:rPr lang="ru-RU" dirty="0"/>
              <a:t>премия по экономике на самом деле не является "Нобелевской": официально она называется Премией Шведского национального банка по экономическим наукам в память о Альфреде Нобеле и была учреждена только в 1968 году, спустя более 70 лет после вручения первых Нобелевских премий.</a:t>
            </a:r>
          </a:p>
          <a:p>
            <a:r>
              <a:rPr lang="ru-RU" dirty="0"/>
              <a:t>В ходе холодной войны экономисты были вовлечены в шпионскую деятельность, анализируя экономические данные для оценки военного и промышленного потенциала противника.</a:t>
            </a:r>
          </a:p>
          <a:p>
            <a:r>
              <a:rPr lang="ru-RU" dirty="0"/>
              <a:t>В истории было несколько президентов стран, которые были профессиональными экономистами. Например, Михаил Горбачёв, последний лидер Советского Союза, имел образование агронома-экономиста. Вацлав Клаус, бывший президент Чехии, также являлся экономистом.</a:t>
            </a:r>
          </a:p>
          <a:p>
            <a:r>
              <a:rPr lang="ru-RU" dirty="0"/>
              <a:t>Теория "созидательного разрушения" Йозефа </a:t>
            </a:r>
            <a:r>
              <a:rPr lang="ru-RU" dirty="0" err="1"/>
              <a:t>Шумпетера</a:t>
            </a:r>
            <a:r>
              <a:rPr lang="ru-RU" dirty="0"/>
              <a:t>, описывающая процесс, в ходе которого старые технологии и бизнес-модели уступают место новым, нашла отражение не только в экономике, но и в литературе, искусстве и кинематографе как метафора неизбежных изменений и прогресса.</a:t>
            </a:r>
          </a:p>
          <a:p>
            <a:r>
              <a:rPr lang="ru-RU" dirty="0"/>
              <a:t>Некоторые экономисты специализируются на изучении виртуальных экономик внутри онлайн-игр и социальных сетей, где действуют свои валюты, рынки и экономические закономерности.</a:t>
            </a:r>
          </a:p>
        </p:txBody>
      </p:sp>
    </p:spTree>
    <p:extLst>
      <p:ext uri="{BB962C8B-B14F-4D97-AF65-F5344CB8AC3E}">
        <p14:creationId xmlns:p14="http://schemas.microsoft.com/office/powerpoint/2010/main" val="172059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Известные экономисты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114300" indent="0">
              <a:buNone/>
            </a:pPr>
            <a:r>
              <a:rPr lang="ru-RU" dirty="0" smtClean="0"/>
              <a:t>Российские </a:t>
            </a:r>
            <a:r>
              <a:rPr lang="ru-RU" dirty="0"/>
              <a:t>экономисты:</a:t>
            </a:r>
          </a:p>
          <a:p>
            <a:endParaRPr lang="ru-RU" dirty="0"/>
          </a:p>
          <a:p>
            <a:r>
              <a:rPr lang="ru-RU" dirty="0"/>
              <a:t>Егор Гайдар - российский экономист и политик, один из главных архитекторов экономических реформ начала 1990-х годов в России, которые включали либерализацию цен и приватизацию государственных предприятий.</a:t>
            </a:r>
          </a:p>
          <a:p>
            <a:r>
              <a:rPr lang="ru-RU" dirty="0"/>
              <a:t>Сергей </a:t>
            </a:r>
            <a:r>
              <a:rPr lang="ru-RU" dirty="0" err="1"/>
              <a:t>Гуриев</a:t>
            </a:r>
            <a:r>
              <a:rPr lang="ru-RU" dirty="0"/>
              <a:t> - известный российский экономист, специализирующийся на вопросах экономического развития, теории контрактов и политической экономии. </a:t>
            </a:r>
            <a:r>
              <a:rPr lang="ru-RU" dirty="0" err="1"/>
              <a:t>Провост</a:t>
            </a:r>
            <a:r>
              <a:rPr lang="ru-RU" dirty="0"/>
              <a:t> Парижского института политических исследований с 15 июля 2022 года. С начала 2024/2025 академического года должен занять пост декана Лондонской школы бизнеса.</a:t>
            </a:r>
          </a:p>
          <a:p>
            <a:r>
              <a:rPr lang="ru-RU" dirty="0"/>
              <a:t>Андрей Колмогоров - хотя он более известен как выдающийся математик, его работы оказали значительное влияние на теоретическую экономику, особенно в области вероятностей и статистики.</a:t>
            </a:r>
          </a:p>
          <a:p>
            <a:r>
              <a:rPr lang="ru-RU" dirty="0"/>
              <a:t>Алексей Кудрин - российский экономист и государственный деятель, долгое время занимавший пост министра финансов России, известен своим вкладом в формирование финансовой политики страны.</a:t>
            </a:r>
          </a:p>
          <a:p>
            <a:endParaRPr lang="ru-RU" dirty="0" smtClean="0"/>
          </a:p>
          <a:p>
            <a:pPr marL="114300" indent="0">
              <a:buNone/>
            </a:pPr>
            <a:r>
              <a:rPr lang="ru-RU" dirty="0" smtClean="0"/>
              <a:t>Зарубежные </a:t>
            </a:r>
            <a:r>
              <a:rPr lang="ru-RU" dirty="0"/>
              <a:t>экономисты:</a:t>
            </a:r>
          </a:p>
          <a:p>
            <a:endParaRPr lang="ru-RU" dirty="0"/>
          </a:p>
          <a:p>
            <a:r>
              <a:rPr lang="ru-RU" dirty="0"/>
              <a:t>Джон </a:t>
            </a:r>
            <a:r>
              <a:rPr lang="ru-RU" dirty="0" err="1"/>
              <a:t>Мейнард</a:t>
            </a:r>
            <a:r>
              <a:rPr lang="ru-RU" dirty="0"/>
              <a:t> </a:t>
            </a:r>
            <a:r>
              <a:rPr lang="ru-RU" dirty="0" err="1"/>
              <a:t>Кейнс</a:t>
            </a:r>
            <a:r>
              <a:rPr lang="ru-RU" dirty="0"/>
              <a:t> - британский экономист, чьи идеи о государственном вмешательстве в экономику для регулирования экономических циклов оказали огромное влияние на макроэкономическую теорию и политику. Основатель кейнсианского направления в экономической науке.</a:t>
            </a:r>
          </a:p>
          <a:p>
            <a:r>
              <a:rPr lang="ru-RU" dirty="0"/>
              <a:t>Милтон Фридман - американский экономист, один из основателей монетаризма, получил Нобелевскую премию по экономике за свои достижения в области анализа потребления, истории и теории денег.</a:t>
            </a:r>
          </a:p>
          <a:p>
            <a:r>
              <a:rPr lang="ru-RU" dirty="0" err="1"/>
              <a:t>Амартья</a:t>
            </a:r>
            <a:r>
              <a:rPr lang="ru-RU" dirty="0"/>
              <a:t> Сен - индийский экономист, нобелевский лауреат, известен своими работами в области экономической теории благосостояния, теории выбора и измерения бедности.</a:t>
            </a:r>
          </a:p>
          <a:p>
            <a:r>
              <a:rPr lang="ru-RU" dirty="0"/>
              <a:t>Пол </a:t>
            </a:r>
            <a:r>
              <a:rPr lang="ru-RU" dirty="0" err="1"/>
              <a:t>Кругман</a:t>
            </a:r>
            <a:r>
              <a:rPr lang="ru-RU" dirty="0"/>
              <a:t> - американский экономист, </a:t>
            </a:r>
            <a:r>
              <a:rPr lang="ru-RU" dirty="0" err="1"/>
              <a:t>колумнист</a:t>
            </a:r>
            <a:r>
              <a:rPr lang="ru-RU" dirty="0"/>
              <a:t> и автор, нобелевский лауреат по экономике за анализ торговых паттернов и местоположения экономической активности.</a:t>
            </a:r>
          </a:p>
          <a:p>
            <a:r>
              <a:rPr lang="ru-RU" dirty="0"/>
              <a:t>Джозеф </a:t>
            </a:r>
            <a:r>
              <a:rPr lang="ru-RU" dirty="0" err="1"/>
              <a:t>Стиглиц</a:t>
            </a:r>
            <a:r>
              <a:rPr lang="ru-RU" dirty="0"/>
              <a:t> - американский экономист, нобелевский лауреат, известен своими исследованиями в области теории информации, рыночной экономики и политической экономии.</a:t>
            </a:r>
          </a:p>
        </p:txBody>
      </p:sp>
    </p:spTree>
    <p:extLst>
      <p:ext uri="{BB962C8B-B14F-4D97-AF65-F5344CB8AC3E}">
        <p14:creationId xmlns:p14="http://schemas.microsoft.com/office/powerpoint/2010/main" val="149592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История профессии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114300" indent="0">
              <a:buNone/>
            </a:pPr>
            <a:r>
              <a:rPr lang="ru-RU" dirty="0" smtClean="0"/>
              <a:t>В </a:t>
            </a:r>
            <a:r>
              <a:rPr lang="ru-RU" dirty="0"/>
              <a:t>древние времена, когда ещё не было профессии в современном понимании, экономические вопросы занимали умы философов и мыслителей. Аристотель и Платон обсуждали вопросы справедливости в распределении благ и роли государства в экономике, заложив фундамент для будущего развития экономической науки.</a:t>
            </a:r>
          </a:p>
          <a:p>
            <a:endParaRPr lang="ru-RU" dirty="0"/>
          </a:p>
          <a:p>
            <a:pPr marL="114300" indent="0">
              <a:buNone/>
            </a:pPr>
            <a:r>
              <a:rPr lang="ru-RU" dirty="0"/>
              <a:t>Средневековье принесло с собой меркантилизм – направление, считавшее источником богатства накопление драгоценных металлов за счёт положительного торгового баланса. Это время отмечено появлением первых попыток систематического изучения экономических явлений, хотя до формирования экономики как науки было ещё далеко.</a:t>
            </a:r>
          </a:p>
          <a:p>
            <a:endParaRPr lang="ru-RU" dirty="0"/>
          </a:p>
          <a:p>
            <a:pPr marL="114300" indent="0">
              <a:buNone/>
            </a:pPr>
            <a:r>
              <a:rPr lang="ru-RU" dirty="0"/>
              <a:t>Прорывом в экономической мысли стал XVIII век, эпоха Просвещения, когда Адам Смит опубликовал свою знаменитую работу «Исследование о природе и причинах богатства народов» (1776 год), которая заложила основы классической политической экономии. Смит аргументировал, что источником богатства нации является труд и что свободная конкуренция способствует эффективному распределению ресурсов. Эти идеи положили начало формированию профессии экономиста в современном понимании.</a:t>
            </a:r>
          </a:p>
          <a:p>
            <a:endParaRPr lang="ru-RU" dirty="0"/>
          </a:p>
          <a:p>
            <a:pPr marL="114300" indent="0">
              <a:buNone/>
            </a:pPr>
            <a:r>
              <a:rPr lang="ru-RU" dirty="0"/>
              <a:t>XIX век стал временем расцвета экономической науки, когда такие учёные, как Давид </a:t>
            </a:r>
            <a:r>
              <a:rPr lang="ru-RU" dirty="0" err="1"/>
              <a:t>Рикардо</a:t>
            </a:r>
            <a:r>
              <a:rPr lang="ru-RU" dirty="0"/>
              <a:t> и Джон Стюарт Милль, дополнили и развили теории Смита, обогатив экономическую науку новыми идеями о сравнительных преимуществах, предельной полезности и роли государственного регулирования.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В XX веке экономика как наука сделала огромный скачок в развитии. Появились новые направления и школы, такие как кейнсианство, основанное на работах Джона </a:t>
            </a:r>
            <a:r>
              <a:rPr lang="ru-RU" dirty="0" err="1"/>
              <a:t>Мейнарда</a:t>
            </a:r>
            <a:r>
              <a:rPr lang="ru-RU" dirty="0"/>
              <a:t> </a:t>
            </a:r>
            <a:r>
              <a:rPr lang="ru-RU" dirty="0" err="1"/>
              <a:t>Кейнса</a:t>
            </a:r>
            <a:r>
              <a:rPr lang="ru-RU" dirty="0"/>
              <a:t>, который считал, что в условиях экономического спада государственные расходы могут стимулировать спрос и вести к восстановлению экономики. Экономисты начали активнее использовать математические методы и модели, что значительно повысило точность анализа и прогнозирования экономических процессов.</a:t>
            </a:r>
          </a:p>
          <a:p>
            <a:endParaRPr lang="ru-RU" dirty="0"/>
          </a:p>
          <a:p>
            <a:pPr marL="114300" indent="0">
              <a:buNone/>
            </a:pPr>
            <a:r>
              <a:rPr lang="ru-RU" dirty="0"/>
              <a:t>Конец XX и начало XXI веков ознаменовались глобализацией и ростом информационных технологий, что привело к появлению новых направлений в экономике, таких как экономика знаний, цифровая экономика и экономика развития. Экономисты стали активно исследовать влияние глобализации на экономический рост, неравенство, миграцию.</a:t>
            </a:r>
          </a:p>
        </p:txBody>
      </p:sp>
    </p:spTree>
    <p:extLst>
      <p:ext uri="{BB962C8B-B14F-4D97-AF65-F5344CB8AC3E}">
        <p14:creationId xmlns:p14="http://schemas.microsoft.com/office/powerpoint/2010/main" val="198180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ФИНАНСИСТ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/>
              <a:t>Финансист – это специалист, который занимается управлением финансовыми потоками, инвестициями, бюджетированием и финансовым планированием. Он играет важную роль в обеспечении финансовой стабильности и роста компаний, организаций и даже государственных структур.</a:t>
            </a:r>
          </a:p>
          <a:p>
            <a:endParaRPr lang="ru-RU" dirty="0"/>
          </a:p>
          <a:p>
            <a:r>
              <a:rPr lang="ru-RU" dirty="0"/>
              <a:t>Финансисты работают почти во всех сферах экономики, включая банковский сектор, инвестиционные фонды, страховые компании, промышленные предприятия и государственные учреждения. Они анализируют финансовое состояние организации, разрабатывают стратегии управления капиталом, оценивают риски и принимают решения о распределении финансовых ресурсов.</a:t>
            </a:r>
          </a:p>
          <a:p>
            <a:endParaRPr lang="ru-RU" dirty="0"/>
          </a:p>
          <a:p>
            <a:r>
              <a:rPr lang="ru-RU" dirty="0"/>
              <a:t>Одной из ключевых задач финансиста является составление и контроль исполнения бюджета. Он должен учитывать все доходы и расходы организации, планировать финансовые потоки и следить за их оптимальным использованием.</a:t>
            </a:r>
          </a:p>
          <a:p>
            <a:endParaRPr lang="ru-RU" dirty="0"/>
          </a:p>
          <a:p>
            <a:r>
              <a:rPr lang="ru-RU" dirty="0"/>
              <a:t>Также финансисты могут заниматься инвестиционной деятельностью. После изучения рынков ценных бумаг они оценивают потенциальные объекты для инвестирования и разрабатывают инвестиционные стратегии с целью приумножения капитала организации и получения дополнительной прибыли.</a:t>
            </a:r>
          </a:p>
          <a:p>
            <a:endParaRPr lang="ru-RU" dirty="0"/>
          </a:p>
          <a:p>
            <a:r>
              <a:rPr lang="ru-RU" dirty="0"/>
              <a:t>Профессия требует аналитического склада ума, умения работать с большими объёмами информации, знания математики и статистики. Финансист должен быть внимательным к деталям, уметь принимать взвешенные решения и работать в условиях многозадачности.</a:t>
            </a:r>
          </a:p>
        </p:txBody>
      </p:sp>
    </p:spTree>
    <p:extLst>
      <p:ext uri="{BB962C8B-B14F-4D97-AF65-F5344CB8AC3E}">
        <p14:creationId xmlns:p14="http://schemas.microsoft.com/office/powerpoint/2010/main" val="362923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Рабочие </a:t>
            </a:r>
            <a:r>
              <a:rPr lang="ru-RU" dirty="0"/>
              <a:t>обязанности финансиста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Финансовое </a:t>
            </a:r>
            <a:r>
              <a:rPr lang="ru-RU" dirty="0"/>
              <a:t>планирование и бюджетирование. Составление финансовых планов, бюджетов, контроль их исполнения.</a:t>
            </a:r>
          </a:p>
          <a:p>
            <a:r>
              <a:rPr lang="ru-RU" dirty="0"/>
              <a:t>Финансовый анализ. Анализ финансовых показателей, составление отчётности, выявление возможностей оптимизации затрат и повышения доходов.</a:t>
            </a:r>
          </a:p>
          <a:p>
            <a:r>
              <a:rPr lang="ru-RU" dirty="0"/>
              <a:t>Управление инвестициями. Разработка инвестиционных планов, оценка инвестиционных проектов, контроль их реализации.</a:t>
            </a:r>
          </a:p>
          <a:p>
            <a:r>
              <a:rPr lang="ru-RU" dirty="0"/>
              <a:t>Привлечение финансирования. Подготовка документов для получения кредитов, взаимодействие с финансовыми организациями, управление кредитным портфелем.</a:t>
            </a:r>
          </a:p>
          <a:p>
            <a:r>
              <a:rPr lang="ru-RU" dirty="0"/>
              <a:t>Управление рисками. Выявление финансовых рисков, разработка стратегий по их минимизации, хеджирование рисков.</a:t>
            </a:r>
          </a:p>
          <a:p>
            <a:r>
              <a:rPr lang="ru-RU" dirty="0"/>
              <a:t>Налоговое планирование. Контроль правильности начисления и уплаты налогов, взаимодействие с налоговыми органами.</a:t>
            </a:r>
          </a:p>
          <a:p>
            <a:r>
              <a:rPr lang="ru-RU" dirty="0"/>
              <a:t>Взаимодействие с другими подразделениями. Сотрудничество с бухгалтерией, отделами продаж, закупок и другими подразделениями для сбора и анализа финансовой информации.</a:t>
            </a:r>
          </a:p>
        </p:txBody>
      </p:sp>
    </p:spTree>
    <p:extLst>
      <p:ext uri="{BB962C8B-B14F-4D97-AF65-F5344CB8AC3E}">
        <p14:creationId xmlns:p14="http://schemas.microsoft.com/office/powerpoint/2010/main" val="17644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Используемые </a:t>
            </a:r>
            <a:r>
              <a:rPr lang="ru-RU" dirty="0"/>
              <a:t>инструменты и технологии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Одним </a:t>
            </a:r>
            <a:r>
              <a:rPr lang="ru-RU" dirty="0"/>
              <a:t>из основных инструментов являются программы для работы с электронными таблицами, такие как </a:t>
            </a:r>
            <a:r>
              <a:rPr lang="ru-RU" dirty="0" err="1"/>
              <a:t>Microsoft</a:t>
            </a:r>
            <a:r>
              <a:rPr lang="ru-RU" dirty="0"/>
              <a:t> </a:t>
            </a:r>
            <a:r>
              <a:rPr lang="ru-RU" dirty="0" err="1"/>
              <a:t>Excel</a:t>
            </a:r>
            <a:r>
              <a:rPr lang="ru-RU" dirty="0"/>
              <a:t> или </a:t>
            </a:r>
            <a:r>
              <a:rPr lang="ru-RU" dirty="0" err="1"/>
              <a:t>Google</a:t>
            </a:r>
            <a:r>
              <a:rPr lang="ru-RU" dirty="0"/>
              <a:t> </a:t>
            </a:r>
            <a:r>
              <a:rPr lang="ru-RU" dirty="0" err="1"/>
              <a:t>Sheets</a:t>
            </a:r>
            <a:r>
              <a:rPr lang="ru-RU" dirty="0"/>
              <a:t>. С их помощью создаются финансовые модели, анализируются данные, строятся графики и диаграммы. Электронные таблицы позволяют автоматизировать многие расчёты и облегчают работу с большими массивами данных.</a:t>
            </a:r>
          </a:p>
          <a:p>
            <a:endParaRPr lang="ru-RU" dirty="0"/>
          </a:p>
          <a:p>
            <a:r>
              <a:rPr lang="ru-RU" dirty="0"/>
              <a:t>Для составления финансовой отчётности используются специализированные бухгалтерские программы, такие как 1С, SAP, </a:t>
            </a:r>
            <a:r>
              <a:rPr lang="ru-RU" dirty="0" err="1"/>
              <a:t>Oracle</a:t>
            </a:r>
            <a:r>
              <a:rPr lang="ru-RU" dirty="0"/>
              <a:t>. Эти системы позволяют вести учёт доходов и расходов, формировать балансы и отчёты о прибылях и убытках.</a:t>
            </a:r>
          </a:p>
          <a:p>
            <a:endParaRPr lang="ru-RU" dirty="0"/>
          </a:p>
          <a:p>
            <a:r>
              <a:rPr lang="ru-RU" dirty="0"/>
              <a:t>В работе с инвестиционными проектами финансисты используют программы для финансового моделирования и оценки инвестиций, такие как </a:t>
            </a:r>
            <a:r>
              <a:rPr lang="ru-RU" dirty="0" err="1"/>
              <a:t>Project</a:t>
            </a:r>
            <a:r>
              <a:rPr lang="ru-RU" dirty="0"/>
              <a:t> </a:t>
            </a:r>
            <a:r>
              <a:rPr lang="ru-RU" dirty="0" err="1"/>
              <a:t>Expert</a:t>
            </a:r>
            <a:r>
              <a:rPr lang="ru-RU" dirty="0"/>
              <a:t>, Альт-Инвест. Эти инструменты помогают просчитать финансовую эффективность проектов, оценить риски и выбрать наиболее оптимальные варианты инвестирования.</a:t>
            </a:r>
          </a:p>
        </p:txBody>
      </p:sp>
    </p:spTree>
    <p:extLst>
      <p:ext uri="{BB962C8B-B14F-4D97-AF65-F5344CB8AC3E}">
        <p14:creationId xmlns:p14="http://schemas.microsoft.com/office/powerpoint/2010/main" val="285084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Необходимые </a:t>
            </a:r>
            <a:r>
              <a:rPr lang="ru-RU" dirty="0"/>
              <a:t>личностные качества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Одним </a:t>
            </a:r>
            <a:r>
              <a:rPr lang="ru-RU" dirty="0"/>
              <a:t>из ключевых навыков является умение анализировать финансовую информацию. Необходимо уметь читать и интерпретировать финансовую отчётность, выявлять тенденции и закономерности, делать выводы и прогнозы на основе данных.</a:t>
            </a:r>
          </a:p>
          <a:p>
            <a:endParaRPr lang="ru-RU" dirty="0"/>
          </a:p>
          <a:p>
            <a:r>
              <a:rPr lang="ru-RU" dirty="0"/>
              <a:t>Другими важными качествами можно назвать ответственность и внимательность. Эти специалисты работают с деньгами компании, принимают решения, которые могут иметь серьёзные финансовые последствия. Поэтому они должны быть предельно аккуратны в своей работе, тщательно проверять все расчёты и данные.</a:t>
            </a:r>
          </a:p>
        </p:txBody>
      </p:sp>
    </p:spTree>
    <p:extLst>
      <p:ext uri="{BB962C8B-B14F-4D97-AF65-F5344CB8AC3E}">
        <p14:creationId xmlns:p14="http://schemas.microsoft.com/office/powerpoint/2010/main" val="273922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Востребованность </a:t>
            </a:r>
            <a:r>
              <a:rPr lang="ru-RU" dirty="0"/>
              <a:t>и перспективы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Профессия </a:t>
            </a:r>
            <a:r>
              <a:rPr lang="ru-RU" dirty="0"/>
              <a:t>финансиста является одной из наиболее востребованных на современном рынке труда. Практически каждая крупная компания, независимо от сферы деятельности, нуждается в квалифицированных специалистах по управлению финансами.</a:t>
            </a:r>
          </a:p>
          <a:p>
            <a:endParaRPr lang="ru-RU" dirty="0"/>
          </a:p>
          <a:p>
            <a:r>
              <a:rPr lang="ru-RU" dirty="0"/>
              <a:t>Спрос на финансистов особенно высок в банковском и инвестиционном секторах, страховых компаниях, крупных промышленных предприятиях. По данным различных рекрутинговых агентств, вакансии финансовых менеджеров, аналитиков, контролёров, казначеев стабильно присутствуют на рынке труда.</a:t>
            </a:r>
          </a:p>
          <a:p>
            <a:endParaRPr lang="ru-RU" dirty="0"/>
          </a:p>
          <a:p>
            <a:r>
              <a:rPr lang="ru-RU" dirty="0"/>
              <a:t>Востребованность финансистов объясняется тем, что эффективное управление финансами является критически важным для успеха любого бизнеса. От того, насколько грамотно выстроена финансовая стратегия, насколько оптимально распределяются и используются финансовые ресурсы, зависит прибыльность и конкурентоспособность компании.</a:t>
            </a:r>
          </a:p>
          <a:p>
            <a:endParaRPr lang="ru-RU" dirty="0"/>
          </a:p>
          <a:p>
            <a:r>
              <a:rPr lang="ru-RU" dirty="0"/>
              <a:t>Кроме того, в условиях экономической нестабильности, кризисных явлений роль финансистов возрастает. Компании нуждаются в специалистах, способных оптимизировать затраты, находить новые источники финансирования, управлять финансовыми рисками.</a:t>
            </a:r>
          </a:p>
          <a:p>
            <a:endParaRPr lang="ru-RU" dirty="0"/>
          </a:p>
          <a:p>
            <a:r>
              <a:rPr lang="ru-RU" dirty="0"/>
              <a:t>В будущем роль финансиста может сместиться от выполнения рутинных операций к ещё более стратегическим, аналитическим задачам. Возможно, будет расти спрос на специалистов, способных работать с большими данными (</a:t>
            </a:r>
            <a:r>
              <a:rPr lang="ru-RU" dirty="0" err="1"/>
              <a:t>big</a:t>
            </a:r>
            <a:r>
              <a:rPr lang="ru-RU" dirty="0"/>
              <a:t> </a:t>
            </a:r>
            <a:r>
              <a:rPr lang="ru-RU" dirty="0" err="1"/>
              <a:t>data</a:t>
            </a:r>
            <a:r>
              <a:rPr lang="ru-RU" dirty="0"/>
              <a:t>), применять продвинутую аналитику и машинное обучение для принятия финансовых решений.</a:t>
            </a:r>
          </a:p>
          <a:p>
            <a:endParaRPr lang="ru-RU" dirty="0"/>
          </a:p>
          <a:p>
            <a:r>
              <a:rPr lang="ru-RU" dirty="0"/>
              <a:t>В целом, можно сказать, что на сегодняшний день профессия финансиста остаётся востребованной и достаточно перспективной.</a:t>
            </a:r>
          </a:p>
        </p:txBody>
      </p:sp>
    </p:spTree>
    <p:extLst>
      <p:ext uri="{BB962C8B-B14F-4D97-AF65-F5344CB8AC3E}">
        <p14:creationId xmlns:p14="http://schemas.microsoft.com/office/powerpoint/2010/main" val="31055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Возможные </a:t>
            </a:r>
            <a:r>
              <a:rPr lang="ru-RU" dirty="0"/>
              <a:t>специализации и направления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Финансовый </a:t>
            </a:r>
            <a:r>
              <a:rPr lang="ru-RU" dirty="0"/>
              <a:t>аналитик - специалист, который анализирует финансовую информацию, готовит отчёты и прогнозы, помогает принимать инвестиционные решения.</a:t>
            </a:r>
          </a:p>
          <a:p>
            <a:r>
              <a:rPr lang="ru-RU" dirty="0"/>
              <a:t>Финансовый менеджер - отвечает за финансовое планирование, составление бюджетов, управление денежными потоками и финансовыми рисками в компании.</a:t>
            </a:r>
          </a:p>
          <a:p>
            <a:r>
              <a:rPr lang="ru-RU" dirty="0"/>
              <a:t>Кредитный аналитик - занимается оценкой кредитоспособности заёмщиков, анализирует финансовое состояние компаний и индивидуальных клиентов, готовит заключения о возможности выдачи кредитов.</a:t>
            </a:r>
          </a:p>
          <a:p>
            <a:r>
              <a:rPr lang="ru-RU" dirty="0"/>
              <a:t>Инвестиционный аналитик - специализируется на анализе инвестиционных возможностей, оценке потенциальной доходности и рисков различных финансовых инструментов.</a:t>
            </a:r>
          </a:p>
          <a:p>
            <a:r>
              <a:rPr lang="ru-RU" dirty="0"/>
              <a:t>Риск-менеджер - отвечает за выявление, оценку и управление финансовыми рисками компании, разрабатывает стратегии по их минимизации.</a:t>
            </a:r>
          </a:p>
          <a:p>
            <a:r>
              <a:rPr lang="ru-RU" dirty="0"/>
              <a:t>Казначей - управляет денежными средствами и ликвидностью компании, контролирует движение денежных потоков, взаимодействует с банками и другими финансовыми институтами.</a:t>
            </a:r>
          </a:p>
          <a:p>
            <a:r>
              <a:rPr lang="ru-RU" dirty="0"/>
              <a:t>Налоговый консультант - специализируется на вопросах налогообложения, помогает компаниям оптимизировать налоговые выплаты, представляет интересы клиентов в налоговых органах.</a:t>
            </a:r>
          </a:p>
          <a:p>
            <a:r>
              <a:rPr lang="ru-RU" dirty="0"/>
              <a:t>Аудитор - проверяет финансовую отчётность компаний на предмет достоверности и соответствия стандартам, оценивает эффективность системы внутреннего контроля.</a:t>
            </a:r>
          </a:p>
          <a:p>
            <a:r>
              <a:rPr lang="ru-RU" dirty="0"/>
              <a:t>Финансовый контролёр - осуществляет контроль за финансовой деятельностью компании, следит за правильностью и своевременностью финансовых операций, готовит отчёты для руководства.</a:t>
            </a:r>
          </a:p>
          <a:p>
            <a:r>
              <a:rPr lang="ru-RU" dirty="0"/>
              <a:t>Финансовый консультант - оказывает консультационные услуги клиентам по вопросам инвестирования, налогообложения, финансового планирования, помогает в принятии финансовых решений.</a:t>
            </a:r>
          </a:p>
          <a:p>
            <a:r>
              <a:rPr lang="ru-RU" dirty="0"/>
              <a:t>Трейдер - осуществляет торговые операции с ценными бумагами, валютой, производными финансовыми инструментами на биржах и других торговых площадках с целью получения прибыли.</a:t>
            </a:r>
          </a:p>
        </p:txBody>
      </p:sp>
    </p:spTree>
    <p:extLst>
      <p:ext uri="{BB962C8B-B14F-4D97-AF65-F5344CB8AC3E}">
        <p14:creationId xmlns:p14="http://schemas.microsoft.com/office/powerpoint/2010/main" val="353232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Интересные факты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err="1" smtClean="0"/>
              <a:t>Banca</a:t>
            </a:r>
            <a:r>
              <a:rPr lang="ru-RU" dirty="0" smtClean="0"/>
              <a:t> </a:t>
            </a:r>
            <a:r>
              <a:rPr lang="ru-RU" dirty="0" err="1"/>
              <a:t>Monte</a:t>
            </a:r>
            <a:r>
              <a:rPr lang="ru-RU" dirty="0"/>
              <a:t> </a:t>
            </a:r>
            <a:r>
              <a:rPr lang="ru-RU" dirty="0" err="1"/>
              <a:t>dei</a:t>
            </a:r>
            <a:r>
              <a:rPr lang="ru-RU" dirty="0"/>
              <a:t> </a:t>
            </a:r>
            <a:r>
              <a:rPr lang="ru-RU" dirty="0" err="1"/>
              <a:t>Paschi</a:t>
            </a:r>
            <a:r>
              <a:rPr lang="ru-RU" dirty="0"/>
              <a:t> </a:t>
            </a:r>
            <a:r>
              <a:rPr lang="ru-RU" dirty="0" err="1"/>
              <a:t>di</a:t>
            </a:r>
            <a:r>
              <a:rPr lang="ru-RU" dirty="0"/>
              <a:t> </a:t>
            </a:r>
            <a:r>
              <a:rPr lang="ru-RU" dirty="0" err="1"/>
              <a:t>Siena</a:t>
            </a:r>
            <a:r>
              <a:rPr lang="ru-RU" dirty="0"/>
              <a:t> - старейший банк в мире, который до сих пор существует. Основан в 1472 году властями города-государства Сиена, Италия.</a:t>
            </a:r>
          </a:p>
          <a:p>
            <a:r>
              <a:rPr lang="ru-RU" dirty="0"/>
              <a:t>Термин "банкрот" произошёл от итальянских слов "</a:t>
            </a:r>
            <a:r>
              <a:rPr lang="ru-RU" dirty="0" err="1"/>
              <a:t>banca</a:t>
            </a:r>
            <a:r>
              <a:rPr lang="ru-RU" dirty="0"/>
              <a:t> </a:t>
            </a:r>
            <a:r>
              <a:rPr lang="ru-RU" dirty="0" err="1"/>
              <a:t>rotta</a:t>
            </a:r>
            <a:r>
              <a:rPr lang="ru-RU" dirty="0"/>
              <a:t>", что буквально означает "сломанная скамья". В средневековой Италии менялы и ростовщики вели свои дела, сидя на скамьях. Если менялу не мог выполнить свои обязательства, его скамью символически ломали, что означало его неспособность продолжать бизнес.</a:t>
            </a:r>
          </a:p>
          <a:p>
            <a:r>
              <a:rPr lang="ru-RU" dirty="0"/>
              <a:t>Одним из самых известных финансистов в истории был Майер </a:t>
            </a:r>
            <a:r>
              <a:rPr lang="ru-RU" dirty="0" err="1"/>
              <a:t>Амшель</a:t>
            </a:r>
            <a:r>
              <a:rPr lang="ru-RU" dirty="0"/>
              <a:t> Ротшильд, основатель династии Ротшильдов. Он начал свою карьеру с торговли редкими монетами, а затем создал банковскую империю, которая финансировала правительства и королевские дворы по всей Европе.</a:t>
            </a:r>
          </a:p>
          <a:p>
            <a:r>
              <a:rPr lang="ru-RU" dirty="0"/>
              <a:t>В конце XIX - начале XX века в США работала Генриетта Грин, которую называли "ведьмой с Уолл-стрит". Она была одной из первых женщин-финансистов и одной из самых богатых женщин своего времени. При этом она была известна своей невероятной скупостью.</a:t>
            </a:r>
          </a:p>
          <a:p>
            <a:r>
              <a:rPr lang="ru-RU" dirty="0"/>
              <a:t>В некоторых крупных финансовых компаниях, например </a:t>
            </a:r>
            <a:r>
              <a:rPr lang="ru-RU" dirty="0" err="1"/>
              <a:t>Goldman</a:t>
            </a:r>
            <a:r>
              <a:rPr lang="ru-RU" dirty="0"/>
              <a:t> </a:t>
            </a:r>
            <a:r>
              <a:rPr lang="ru-RU" dirty="0" err="1"/>
              <a:t>Sachs</a:t>
            </a:r>
            <a:r>
              <a:rPr lang="ru-RU" dirty="0"/>
              <a:t>, существуют специальные программы найма и обучения для бывших спортсменов. Считается, что навыки и качества, приобретенные в спорте, такие как дисциплина, стрессоустойчивость и умение работать в команде, очень полезны в финансовой сфере.</a:t>
            </a:r>
          </a:p>
          <a:p>
            <a:r>
              <a:rPr lang="ru-RU" dirty="0"/>
              <a:t>Известный американский финансист и инвестор Уоррен </a:t>
            </a:r>
            <a:r>
              <a:rPr lang="ru-RU" dirty="0" err="1"/>
              <a:t>Баффет</a:t>
            </a:r>
            <a:r>
              <a:rPr lang="ru-RU" dirty="0"/>
              <a:t>, один из богатейших людей мира, до сих пор живёт в скромном доме в Омахе, который он купил в 1958 году за $31 500.</a:t>
            </a:r>
          </a:p>
          <a:p>
            <a:r>
              <a:rPr lang="ru-RU" dirty="0"/>
              <a:t>В 2013 году в Германии была проведена необычная арт-инсталляция под названием "Деньги на ветер". Художники разбросали на улице города </a:t>
            </a:r>
            <a:r>
              <a:rPr lang="ru-RU" dirty="0" err="1"/>
              <a:t>Брауншвейг</a:t>
            </a:r>
            <a:r>
              <a:rPr lang="ru-RU" dirty="0"/>
              <a:t> банкноты на сумму 10 000 евро и наблюдали за реакцией прохожих. Акция была призвана привлечь внимание к вопросам ценности денег и отношения людей к ним</a:t>
            </a:r>
          </a:p>
        </p:txBody>
      </p:sp>
    </p:spTree>
    <p:extLst>
      <p:ext uri="{BB962C8B-B14F-4D97-AF65-F5344CB8AC3E}">
        <p14:creationId xmlns:p14="http://schemas.microsoft.com/office/powerpoint/2010/main" val="78967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История профессии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114300" indent="0">
              <a:buNone/>
            </a:pPr>
            <a:r>
              <a:rPr lang="ru-RU" dirty="0" smtClean="0"/>
              <a:t>Уже </a:t>
            </a:r>
            <a:r>
              <a:rPr lang="ru-RU" dirty="0"/>
              <a:t>в древнем Вавилоне, Греции и Риме существовали люди, которые занимались учётом и управлением финансами, выдачей кредитов и обменом валют.</a:t>
            </a:r>
          </a:p>
          <a:p>
            <a:endParaRPr lang="ru-RU" dirty="0"/>
          </a:p>
          <a:p>
            <a:pPr marL="114300" indent="0">
              <a:buNone/>
            </a:pPr>
            <a:r>
              <a:rPr lang="ru-RU" dirty="0"/>
              <a:t>В средние века в Европе финансовое дело было тесно связано с деятельностью менял и ростовщиков. Они обменивали валюты, выдавали кредиты под проценты и финансировали торговые экспедиции. Именно в это время в Италии возникли первые банки в современном понимании, такие как </a:t>
            </a:r>
            <a:r>
              <a:rPr lang="ru-RU" dirty="0" err="1"/>
              <a:t>Banco</a:t>
            </a:r>
            <a:r>
              <a:rPr lang="ru-RU" dirty="0"/>
              <a:t> </a:t>
            </a:r>
            <a:r>
              <a:rPr lang="ru-RU" dirty="0" err="1"/>
              <a:t>di</a:t>
            </a:r>
            <a:r>
              <a:rPr lang="ru-RU" dirty="0"/>
              <a:t> </a:t>
            </a:r>
            <a:r>
              <a:rPr lang="ru-RU" dirty="0" err="1"/>
              <a:t>San</a:t>
            </a:r>
            <a:r>
              <a:rPr lang="ru-RU" dirty="0"/>
              <a:t> </a:t>
            </a:r>
            <a:r>
              <a:rPr lang="ru-RU" dirty="0" err="1"/>
              <a:t>Giorgio</a:t>
            </a:r>
            <a:r>
              <a:rPr lang="ru-RU" dirty="0"/>
              <a:t> в Генуе.</a:t>
            </a:r>
          </a:p>
          <a:p>
            <a:endParaRPr lang="ru-RU" dirty="0"/>
          </a:p>
          <a:p>
            <a:pPr marL="114300" indent="0">
              <a:buNone/>
            </a:pPr>
            <a:r>
              <a:rPr lang="ru-RU" dirty="0"/>
              <a:t>С развитием торговли и промышленности в эпоху Возрождения роль финансистов становилась всё более значимой. Они управляли финансами торговых домов и мануфактур, занимались страхованием грузов и кредитованием предприятий. В это же время появились первые биржи - места, где торговали ценными бумагами и заключали финансовые сделки.</a:t>
            </a:r>
          </a:p>
          <a:p>
            <a:endParaRPr lang="ru-RU" dirty="0"/>
          </a:p>
          <a:p>
            <a:pPr marL="114300" indent="0">
              <a:buNone/>
            </a:pPr>
            <a:r>
              <a:rPr lang="ru-RU" dirty="0"/>
              <a:t>Промышленная революция XVIII-XIX веков привела к дальнейшему усложнению и специализации финансовой деятельности. Возникли крупные акционерные общества, которые требовали профессионального финансового управления. Банки превратились в мощные финансовые институты, играющие ключевую роль в экономике. Появились новые финансовые инструменты, такие как акции, облигации, векселя.</a:t>
            </a:r>
          </a:p>
          <a:p>
            <a:endParaRPr lang="ru-RU" dirty="0"/>
          </a:p>
          <a:p>
            <a:pPr marL="114300" indent="0">
              <a:buNone/>
            </a:pPr>
            <a:r>
              <a:rPr lang="ru-RU" dirty="0"/>
              <a:t>XX век стал временем глобализации финансов и появления новых областей финансовой деятельности. Возникли транснациональные корпорации и международные финансовые организации, такие как Всемирный банк и Международный валютный фонд. Развитие информационных технологий привело к появлению электронных платежных систем, онлайн-банкинга и алгоритмической торговли на биржах.</a:t>
            </a:r>
          </a:p>
          <a:p>
            <a:endParaRPr lang="ru-RU" dirty="0"/>
          </a:p>
          <a:p>
            <a:pPr marL="114300" indent="0">
              <a:buNone/>
            </a:pPr>
            <a:r>
              <a:rPr lang="ru-RU" dirty="0"/>
              <a:t>Сегодня профессия финансиста включает в себя множество специализаций и направлений. Это и традиционные банковские услуги, и управление инвестициями, и финансовый анализ, и консалтинг, и многое другое. Финансисты работают в коммерческих компаниях, банках, инвестиционных фондах, государственных структурах.</a:t>
            </a:r>
          </a:p>
          <a:p>
            <a:endParaRPr lang="ru-RU" dirty="0"/>
          </a:p>
          <a:p>
            <a:pPr marL="114300" indent="0">
              <a:buNone/>
            </a:pPr>
            <a:r>
              <a:rPr lang="ru-RU" dirty="0"/>
              <a:t>Одной из главных тенденций в современной финансовой индустрии является </a:t>
            </a:r>
            <a:r>
              <a:rPr lang="ru-RU" dirty="0" err="1"/>
              <a:t>цифровизация</a:t>
            </a:r>
            <a:r>
              <a:rPr lang="ru-RU" dirty="0"/>
              <a:t> и внедрение новых технологий. Искусственный интеллект, большие данные, </a:t>
            </a:r>
            <a:r>
              <a:rPr lang="ru-RU" dirty="0" err="1"/>
              <a:t>блокчейн</a:t>
            </a:r>
            <a:r>
              <a:rPr lang="ru-RU" dirty="0"/>
              <a:t> - всё это активно используется в финансовой сфере для оптимизации процессов, снижения рисков и создания новых продуктов и услуг.</a:t>
            </a:r>
          </a:p>
        </p:txBody>
      </p:sp>
    </p:spTree>
    <p:extLst>
      <p:ext uri="{BB962C8B-B14F-4D97-AF65-F5344CB8AC3E}">
        <p14:creationId xmlns:p14="http://schemas.microsoft.com/office/powerpoint/2010/main" val="231984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Известные </a:t>
            </a:r>
            <a:r>
              <a:rPr lang="ru-RU" dirty="0"/>
              <a:t>финансисты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Уоррен </a:t>
            </a:r>
            <a:r>
              <a:rPr lang="ru-RU" dirty="0" err="1"/>
              <a:t>Баффет</a:t>
            </a:r>
            <a:r>
              <a:rPr lang="ru-RU" dirty="0"/>
              <a:t> - легендарный американский инвестор и финансист, глава инвестиционного холдинга </a:t>
            </a:r>
            <a:r>
              <a:rPr lang="ru-RU" dirty="0" err="1"/>
              <a:t>Berkshire</a:t>
            </a:r>
            <a:r>
              <a:rPr lang="ru-RU" dirty="0"/>
              <a:t> </a:t>
            </a:r>
            <a:r>
              <a:rPr lang="ru-RU" dirty="0" err="1"/>
              <a:t>Hathaway</a:t>
            </a:r>
            <a:r>
              <a:rPr lang="ru-RU" dirty="0"/>
              <a:t>. </a:t>
            </a:r>
            <a:r>
              <a:rPr lang="ru-RU" dirty="0" err="1"/>
              <a:t>Баффет</a:t>
            </a:r>
            <a:r>
              <a:rPr lang="ru-RU" dirty="0"/>
              <a:t> известен своим рациональным подходом к инвестированию и философией долгосрочного инвестирования в недооцененные компании.</a:t>
            </a:r>
          </a:p>
          <a:p>
            <a:endParaRPr lang="ru-RU" dirty="0"/>
          </a:p>
          <a:p>
            <a:r>
              <a:rPr lang="ru-RU" dirty="0"/>
              <a:t>Джордж Сорос - американский финансист венгерского происхождения, основатель </a:t>
            </a:r>
            <a:r>
              <a:rPr lang="ru-RU" dirty="0" err="1"/>
              <a:t>Soros</a:t>
            </a:r>
            <a:r>
              <a:rPr lang="ru-RU" dirty="0"/>
              <a:t> </a:t>
            </a:r>
            <a:r>
              <a:rPr lang="ru-RU" dirty="0" err="1"/>
              <a:t>Fund</a:t>
            </a:r>
            <a:r>
              <a:rPr lang="ru-RU" dirty="0"/>
              <a:t> </a:t>
            </a:r>
            <a:r>
              <a:rPr lang="ru-RU" dirty="0" err="1"/>
              <a:t>Management</a:t>
            </a:r>
            <a:r>
              <a:rPr lang="ru-RU" dirty="0"/>
              <a:t>. Известен своими успешными спекуляциями на валютном рынке.</a:t>
            </a:r>
          </a:p>
          <a:p>
            <a:endParaRPr lang="ru-RU" dirty="0"/>
          </a:p>
          <a:p>
            <a:r>
              <a:rPr lang="ru-RU" dirty="0"/>
              <a:t>Джейми </a:t>
            </a:r>
            <a:r>
              <a:rPr lang="ru-RU" dirty="0" err="1"/>
              <a:t>Даймон</a:t>
            </a:r>
            <a:r>
              <a:rPr lang="ru-RU" dirty="0"/>
              <a:t> - председатель совета директоров и CEO </a:t>
            </a:r>
            <a:r>
              <a:rPr lang="ru-RU" dirty="0" err="1"/>
              <a:t>JPMorgan</a:t>
            </a:r>
            <a:r>
              <a:rPr lang="ru-RU" dirty="0"/>
              <a:t> </a:t>
            </a:r>
            <a:r>
              <a:rPr lang="ru-RU" dirty="0" err="1"/>
              <a:t>Chase</a:t>
            </a:r>
            <a:r>
              <a:rPr lang="ru-RU" dirty="0"/>
              <a:t>, одного из крупнейших банков США. </a:t>
            </a:r>
            <a:r>
              <a:rPr lang="ru-RU" dirty="0" err="1"/>
              <a:t>Даймон</a:t>
            </a:r>
            <a:r>
              <a:rPr lang="ru-RU" dirty="0"/>
              <a:t> сыграл важную роль в преодолении банком финансового кризиса 2008 года и превращении его в одного из лидеров мирового финансового сектора.</a:t>
            </a:r>
          </a:p>
          <a:p>
            <a:endParaRPr lang="ru-RU" dirty="0"/>
          </a:p>
          <a:p>
            <a:r>
              <a:rPr lang="ru-RU" dirty="0"/>
              <a:t>Кристин </a:t>
            </a:r>
            <a:r>
              <a:rPr lang="ru-RU" dirty="0" err="1"/>
              <a:t>Лагард</a:t>
            </a:r>
            <a:r>
              <a:rPr lang="ru-RU" dirty="0"/>
              <a:t> - французский финансист и политик, бывший министр экономики Франции и бывший директор-распорядитель Международного валютного фонда. С 2019 года </a:t>
            </a:r>
            <a:r>
              <a:rPr lang="ru-RU" dirty="0" err="1"/>
              <a:t>Лагард</a:t>
            </a:r>
            <a:r>
              <a:rPr lang="ru-RU" dirty="0"/>
              <a:t> является президентом Европейского центрального банка.</a:t>
            </a:r>
          </a:p>
          <a:p>
            <a:endParaRPr lang="ru-RU" dirty="0"/>
          </a:p>
          <a:p>
            <a:r>
              <a:rPr lang="ru-RU" dirty="0"/>
              <a:t>Мэри </a:t>
            </a:r>
            <a:r>
              <a:rPr lang="ru-RU" dirty="0" err="1"/>
              <a:t>Микер</a:t>
            </a:r>
            <a:r>
              <a:rPr lang="ru-RU" dirty="0"/>
              <a:t> - американский венчурный капиталист и партнер в фонде </a:t>
            </a:r>
            <a:r>
              <a:rPr lang="ru-RU" dirty="0" err="1"/>
              <a:t>Bond</a:t>
            </a:r>
            <a:r>
              <a:rPr lang="ru-RU" dirty="0"/>
              <a:t> </a:t>
            </a:r>
            <a:r>
              <a:rPr lang="ru-RU" dirty="0" err="1"/>
              <a:t>Capital</a:t>
            </a:r>
            <a:r>
              <a:rPr lang="ru-RU" dirty="0"/>
              <a:t>. </a:t>
            </a:r>
            <a:r>
              <a:rPr lang="ru-RU" dirty="0" err="1"/>
              <a:t>Микер</a:t>
            </a:r>
            <a:r>
              <a:rPr lang="ru-RU" dirty="0"/>
              <a:t> известна своими точными прогнозами развития интернет-индустрии и успешными инвестициями в технологические </a:t>
            </a:r>
            <a:r>
              <a:rPr lang="ru-RU" dirty="0" err="1"/>
              <a:t>стартапы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 err="1"/>
              <a:t>Рэй</a:t>
            </a:r>
            <a:r>
              <a:rPr lang="ru-RU" dirty="0"/>
              <a:t> </a:t>
            </a:r>
            <a:r>
              <a:rPr lang="ru-RU" dirty="0" err="1"/>
              <a:t>Далио</a:t>
            </a:r>
            <a:r>
              <a:rPr lang="ru-RU" dirty="0"/>
              <a:t> - американский миллиардер, основатель крупнейшего хедж-фонда в мире </a:t>
            </a:r>
            <a:r>
              <a:rPr lang="ru-RU" dirty="0" err="1"/>
              <a:t>Bridgewater</a:t>
            </a:r>
            <a:r>
              <a:rPr lang="ru-RU" dirty="0"/>
              <a:t> </a:t>
            </a:r>
            <a:r>
              <a:rPr lang="ru-RU" dirty="0" err="1"/>
              <a:t>Associates</a:t>
            </a:r>
            <a:r>
              <a:rPr lang="ru-RU" dirty="0"/>
              <a:t>. </a:t>
            </a:r>
            <a:r>
              <a:rPr lang="ru-RU" dirty="0" err="1"/>
              <a:t>Далио</a:t>
            </a:r>
            <a:r>
              <a:rPr lang="ru-RU" dirty="0"/>
              <a:t> известен своей уникальной корпоративной культурой и принципами "радикальной прозрачности" в управлении компанией.</a:t>
            </a:r>
          </a:p>
        </p:txBody>
      </p:sp>
    </p:spTree>
    <p:extLst>
      <p:ext uri="{BB962C8B-B14F-4D97-AF65-F5344CB8AC3E}">
        <p14:creationId xmlns:p14="http://schemas.microsoft.com/office/powerpoint/2010/main" val="22518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Бухгалтер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Бухгалтер – </a:t>
            </a:r>
            <a:r>
              <a:rPr lang="ru-RU" dirty="0"/>
              <a:t>это специалист, который играет ключевую роль в учёте финансов организации. Профессия требует внимания к деталям и хорошего понимания финансовых процессов. Бухгалтер отвечает за подготовку и анализ финансовой отчетности, такой как баланс, отчёт о прибылях и убытках. Кроме того, бухгалтер контролирует все поступления и расходы, занимается налоговым планированием и может участвовать в бюджетировании.</a:t>
            </a:r>
          </a:p>
          <a:p>
            <a:endParaRPr lang="ru-RU" dirty="0"/>
          </a:p>
          <a:p>
            <a:r>
              <a:rPr lang="ru-RU" dirty="0"/>
              <a:t>Работа бухгалтера включает сбор и обработку финансовых данных, что помогает руководству компании принимать обоснованные решения. Бухгалтеры должны быть аккуратными и организованными, поскольку ошибка в расчетах может привести к очень серьёзным последствиям. Также им приходится постоянно отслеживать изменения в законодательстве и стандартах бухгалтерского учета.</a:t>
            </a:r>
          </a:p>
          <a:p>
            <a:endParaRPr lang="ru-RU" dirty="0"/>
          </a:p>
          <a:p>
            <a:r>
              <a:rPr lang="ru-RU" dirty="0"/>
              <a:t>Профессия подходит для тех, кто любит работать с цифрами и обладает аналитическим складом ума. В основном бухгалтеры работают в офисах, но современные технологии позволяют им работать и удалённо. Это стабильная и востребованная профессия, важная для любого бизнеса.</a:t>
            </a:r>
          </a:p>
        </p:txBody>
      </p:sp>
    </p:spTree>
    <p:extLst>
      <p:ext uri="{BB962C8B-B14F-4D97-AF65-F5344CB8AC3E}">
        <p14:creationId xmlns:p14="http://schemas.microsoft.com/office/powerpoint/2010/main" val="65511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Рабочие </a:t>
            </a:r>
            <a:r>
              <a:rPr lang="ru-RU" dirty="0"/>
              <a:t>обязанности бухгалтера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Ведение </a:t>
            </a:r>
            <a:r>
              <a:rPr lang="ru-RU" dirty="0"/>
              <a:t>финансового учета. Поддержание точности финансовых записей и сведений.</a:t>
            </a:r>
          </a:p>
          <a:p>
            <a:r>
              <a:rPr lang="ru-RU" dirty="0"/>
              <a:t>Составление отчетности. Подготовка баланса, отчётов о прибыли и убытках, других финансовых отчетов.</a:t>
            </a:r>
          </a:p>
          <a:p>
            <a:r>
              <a:rPr lang="ru-RU" dirty="0"/>
              <a:t>Участие в разработке и контроль за выполнением бюджета.</a:t>
            </a:r>
          </a:p>
          <a:p>
            <a:r>
              <a:rPr lang="ru-RU" dirty="0"/>
              <a:t>Налоговый учёт. Расчёт налогов и подготовка налоговых деклараций.</a:t>
            </a:r>
          </a:p>
          <a:p>
            <a:r>
              <a:rPr lang="ru-RU" dirty="0"/>
              <a:t>Контроль за дебиторской и кредиторской задолженностью. Управление и отслеживание поступлений и платежей.</a:t>
            </a:r>
          </a:p>
          <a:p>
            <a:r>
              <a:rPr lang="ru-RU" dirty="0"/>
              <a:t>Участие во внутреннем и внешнем аудите, обеспечение соответствия учётных записей стандартам.</a:t>
            </a:r>
          </a:p>
          <a:p>
            <a:r>
              <a:rPr lang="ru-RU" dirty="0"/>
              <a:t>Анализ финансовых данных для поддержки управленческих решений.</a:t>
            </a:r>
          </a:p>
          <a:p>
            <a:r>
              <a:rPr lang="ru-RU" dirty="0"/>
              <a:t>Поддержание актуальности учётных систем и процедур в соответствии с изменениями в законодательстве и стандартах.</a:t>
            </a:r>
          </a:p>
          <a:p>
            <a:r>
              <a:rPr lang="ru-RU" dirty="0"/>
              <a:t>Связь с налоговыми органами, банками и другими финансовыми учреждениями.</a:t>
            </a:r>
          </a:p>
          <a:p>
            <a:r>
              <a:rPr lang="ru-RU" dirty="0"/>
              <a:t>Регулярное информирование управленческой команды о финансовом состоянии 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315397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Рабочее место бухгалтера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Рабочее </a:t>
            </a:r>
            <a:r>
              <a:rPr lang="ru-RU" dirty="0"/>
              <a:t>место бухгалтера обычно находится в офисе, но возможна работа и из дома. Основным рабочим элементом можно назвать рабочий стол с компьютером, оснащенным необходимым бухгалтерским программным обеспечением. Важным будет наличие удобного офисного кресла, обеспечивающего поддержку при длительной работе за компьютером.</a:t>
            </a:r>
          </a:p>
          <a:p>
            <a:endParaRPr lang="ru-RU" dirty="0"/>
          </a:p>
          <a:p>
            <a:r>
              <a:rPr lang="ru-RU" dirty="0"/>
              <a:t>Дополнительно рабочая зона может включать шкафы для хранения документов и архивов, а также оргтехнику, такую как принтер и сканер, для работы с бумажными документами. Освещение должно быть достаточным для уменьшения усталости глаз. Работать лучше в спокойной обстановке для концентрации на сложных расчетах и анализе данных.</a:t>
            </a:r>
          </a:p>
        </p:txBody>
      </p:sp>
    </p:spTree>
    <p:extLst>
      <p:ext uri="{BB962C8B-B14F-4D97-AF65-F5344CB8AC3E}">
        <p14:creationId xmlns:p14="http://schemas.microsoft.com/office/powerpoint/2010/main" val="100184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Используемые инструменты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Бухгалтеры </a:t>
            </a:r>
            <a:r>
              <a:rPr lang="ru-RU" dirty="0"/>
              <a:t>используют разнообразные инструменты и технологии для эффективной работы. Наиболее важным является бухгалтерское программное обеспечение, например, 1С:Бухгалтерия, SAP, </a:t>
            </a:r>
            <a:r>
              <a:rPr lang="ru-RU" dirty="0" err="1"/>
              <a:t>Контур.Бухгалтерия</a:t>
            </a:r>
            <a:r>
              <a:rPr lang="ru-RU" dirty="0"/>
              <a:t> и другое, которое помогает в автоматизации многих процессов, от учёта до составления отчетности. Также бухгалтеры активно пользуются электронными таблицами, вроде </a:t>
            </a:r>
            <a:r>
              <a:rPr lang="ru-RU" dirty="0" err="1"/>
              <a:t>Microsoft</a:t>
            </a:r>
            <a:r>
              <a:rPr lang="ru-RU" dirty="0"/>
              <a:t> </a:t>
            </a:r>
            <a:r>
              <a:rPr lang="ru-RU" dirty="0" err="1"/>
              <a:t>Excel</a:t>
            </a:r>
            <a:r>
              <a:rPr lang="ru-RU" dirty="0"/>
              <a:t>, для анализа данных и финансового моделирования. Для заверения документов широко используются электронные подписи.</a:t>
            </a:r>
          </a:p>
          <a:p>
            <a:endParaRPr lang="ru-RU" dirty="0"/>
          </a:p>
          <a:p>
            <a:r>
              <a:rPr lang="ru-RU" dirty="0"/>
              <a:t>Для обмена данными и документами часто используются облачные сервисы, такие как </a:t>
            </a:r>
            <a:r>
              <a:rPr lang="ru-RU" dirty="0" err="1"/>
              <a:t>Яндекс.Диск</a:t>
            </a:r>
            <a:r>
              <a:rPr lang="ru-RU" dirty="0"/>
              <a:t>, Облако Mail.ru или от облачных бухгалтерских решений.</a:t>
            </a:r>
          </a:p>
          <a:p>
            <a:endParaRPr lang="ru-RU" dirty="0"/>
          </a:p>
          <a:p>
            <a:r>
              <a:rPr lang="ru-RU" dirty="0"/>
              <a:t>Электронная почта и мессенджеры служат основными средствами коммуникации, как внутри компании, так и с внешними партнерами. Переписка с налоговыми органами часто ведётся на бумаге.</a:t>
            </a:r>
          </a:p>
        </p:txBody>
      </p:sp>
    </p:spTree>
    <p:extLst>
      <p:ext uri="{BB962C8B-B14F-4D97-AF65-F5344CB8AC3E}">
        <p14:creationId xmlns:p14="http://schemas.microsoft.com/office/powerpoint/2010/main" val="250833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Необходимые </a:t>
            </a:r>
            <a:r>
              <a:rPr lang="ru-RU" dirty="0"/>
              <a:t>навыки и личностные качества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Бухгалтеру </a:t>
            </a:r>
            <a:r>
              <a:rPr lang="ru-RU" dirty="0"/>
              <a:t>необходимы навыки точного и внимательного ведения учета, а также умение работать с бухгалтерским программным обеспечением и электронными таблицами. Важно обладать аналитическими способностями для интерпретации финансовых данных и принятия обоснованных решений. Знание налогового законодательства и стандартов бухгалтерского учета также является ключевым.</a:t>
            </a:r>
          </a:p>
          <a:p>
            <a:endParaRPr lang="ru-RU" dirty="0"/>
          </a:p>
          <a:p>
            <a:r>
              <a:rPr lang="ru-RU" dirty="0"/>
              <a:t>Среди личностных качеств ценятся ответственность, внимание к деталям и организованность. Гибкость и способность быстро адаптироваться к изменениям в законодательстве также играют немаловажную роль в успешном выполнении профессиональных обязанностей.</a:t>
            </a:r>
          </a:p>
        </p:txBody>
      </p:sp>
    </p:spTree>
    <p:extLst>
      <p:ext uri="{BB962C8B-B14F-4D97-AF65-F5344CB8AC3E}">
        <p14:creationId xmlns:p14="http://schemas.microsoft.com/office/powerpoint/2010/main" val="122893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Востребованность </a:t>
            </a:r>
            <a:r>
              <a:rPr lang="ru-RU" b="1" dirty="0"/>
              <a:t>и перспективы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Практически </a:t>
            </a:r>
            <a:r>
              <a:rPr lang="ru-RU" dirty="0"/>
              <a:t>каждая организация, даже индивидуальные предприниматели, нуждаются в ведении бухгалтерского учёта и сдачи отчётности в налоговые органы. Частично эти функции взяли на себя облачные сервисы для ведения бухгалтерии, однако профессии бухгалтера остаётся востребованной. С ростом экономики и увеличении количества фирм и предприятий потребность в квалифицированных бухгалтерах будет стабильно высокой.</a:t>
            </a:r>
          </a:p>
          <a:p>
            <a:r>
              <a:rPr lang="ru-RU" dirty="0"/>
              <a:t>Дополнительно, навыки бухгалтера открывают пути для работы в смежных отраслях и специализациях, например, в налоговом консультировании, аудите или финансовом анализе, что делает эту профессию многофункциональной, перспективной и готовой к изменениям на рынке труда.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965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Возможные </a:t>
            </a:r>
            <a:r>
              <a:rPr lang="ru-RU" dirty="0"/>
              <a:t>направления работы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Бухгалтеров </a:t>
            </a:r>
            <a:r>
              <a:rPr lang="ru-RU" dirty="0"/>
              <a:t>в организациях можно разделить по направлению деятельности:</a:t>
            </a:r>
          </a:p>
          <a:p>
            <a:endParaRPr lang="ru-RU" dirty="0"/>
          </a:p>
          <a:p>
            <a:r>
              <a:rPr lang="ru-RU" dirty="0"/>
              <a:t>Учёт первичной документации: это направление специализируется на обработке и оформлении первичных учетных документов, таких как акты выполненных работ, счета-фактуры и другие. Также отвечает за организацию и хранение этих документов, обеспечивая их доступность и актуальность.</a:t>
            </a:r>
          </a:p>
          <a:p>
            <a:r>
              <a:rPr lang="ru-RU" dirty="0"/>
              <a:t>Учёт заработной платы: эта роль включает в себя расчёты, связанные с выплатой зарплат, социальных и других взносов. Бухгалтеры этой специализации также ведут кадровый учет в организации.</a:t>
            </a:r>
          </a:p>
          <a:p>
            <a:r>
              <a:rPr lang="ru-RU" dirty="0"/>
              <a:t>Материальный учёт: эти специалисты контролируют учёт товарно-материальных ценностей, управляют работой склада и выписывают соответствующие накладные.</a:t>
            </a:r>
          </a:p>
          <a:p>
            <a:r>
              <a:rPr lang="ru-RU" dirty="0"/>
              <a:t>Налоговый учёт: занимаются взаимодействием с налоговыми органами. Отвечают за расчёт и перечисление налогов, а также формируют необходимую налоговую отчётность.</a:t>
            </a:r>
          </a:p>
          <a:p>
            <a:r>
              <a:rPr lang="ru-RU" dirty="0"/>
              <a:t>Учёт основных средств: задача таких бухгалтеров — учёт имущества компании, начисление амортизации и списание изношенных основных средств.</a:t>
            </a:r>
          </a:p>
          <a:p>
            <a:r>
              <a:rPr lang="ru-RU" dirty="0"/>
              <a:t>Претензионная работа: </a:t>
            </a:r>
            <a:r>
              <a:rPr lang="ru-RU" dirty="0" err="1"/>
              <a:t>претензионисты</a:t>
            </a:r>
            <a:r>
              <a:rPr lang="ru-RU" dirty="0"/>
              <a:t> отвечают за возврат дебиторской задолженности, ведут переговоры с должниками, оформляют претензии и иски, а также участвуют в судебных разбирательствах.</a:t>
            </a:r>
          </a:p>
          <a:p>
            <a:r>
              <a:rPr lang="ru-RU" dirty="0"/>
              <a:t>Учёт внешнеэкономической деятельности (ВЭД): специалисты в этой области занимаются операциями, связанными с внешнеторговой деятельностью, включая оформление таможенных документов.</a:t>
            </a:r>
          </a:p>
          <a:p>
            <a:r>
              <a:rPr lang="ru-RU" dirty="0"/>
              <a:t>Банковский учет: выполняют денежные переводы, ведут кассовый учёт и выписывают платёжные поручения.</a:t>
            </a:r>
          </a:p>
        </p:txBody>
      </p:sp>
    </p:spTree>
    <p:extLst>
      <p:ext uri="{BB962C8B-B14F-4D97-AF65-F5344CB8AC3E}">
        <p14:creationId xmlns:p14="http://schemas.microsoft.com/office/powerpoint/2010/main" val="229057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Интересные факты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Профессия </a:t>
            </a:r>
            <a:r>
              <a:rPr lang="ru-RU" dirty="0"/>
              <a:t>бухгалтера существует уже более тысячи лет. Самые ранние записи, похожие на бухгалтерский учет, были обнаружены в древней Месопотамии и датируются примерно 7 000 лет назад.</a:t>
            </a:r>
          </a:p>
          <a:p>
            <a:r>
              <a:rPr lang="ru-RU" dirty="0"/>
              <a:t>Некоторые известные личности начинали свою карьеру как бухгалтеры. К примеру, Джон Д. Рокфеллер, основатель </a:t>
            </a:r>
            <a:r>
              <a:rPr lang="ru-RU" dirty="0" err="1"/>
              <a:t>Standard</a:t>
            </a:r>
            <a:r>
              <a:rPr lang="ru-RU" dirty="0"/>
              <a:t> </a:t>
            </a:r>
            <a:r>
              <a:rPr lang="ru-RU" dirty="0" err="1"/>
              <a:t>Oil</a:t>
            </a:r>
            <a:r>
              <a:rPr lang="ru-RU" dirty="0"/>
              <a:t>, начинал свою карьеру как бухгалтер.</a:t>
            </a:r>
          </a:p>
          <a:p>
            <a:r>
              <a:rPr lang="ru-RU" dirty="0"/>
              <a:t>Цвет чернил, используемых в бухгалтерских книгах, традиционно черный для приходов и красный для расходов, отсюда и термин "красные цифры" для обозначения убытков.</a:t>
            </a:r>
          </a:p>
          <a:p>
            <a:r>
              <a:rPr lang="ru-RU" dirty="0"/>
              <a:t>Во многих странах есть официальный День Бухгалтера. В России он отмечается 21 ноября.</a:t>
            </a:r>
          </a:p>
          <a:p>
            <a:r>
              <a:rPr lang="ru-RU" dirty="0"/>
              <a:t>Профессия бухгалтера неоднократно становилась центральной темой в кинематографе, от серьезных драм до комедий.</a:t>
            </a:r>
          </a:p>
          <a:p>
            <a:r>
              <a:rPr lang="ru-RU" dirty="0"/>
              <a:t>С развитием искусственного интеллекта и автоматизации, профессия бухгалтера претерпевает значительные изменения, где современные бухгалтеры становятся скорее аналитиками данных.</a:t>
            </a:r>
          </a:p>
        </p:txBody>
      </p:sp>
    </p:spTree>
    <p:extLst>
      <p:ext uri="{BB962C8B-B14F-4D97-AF65-F5344CB8AC3E}">
        <p14:creationId xmlns:p14="http://schemas.microsoft.com/office/powerpoint/2010/main" val="7544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Известные бухгалтеры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Федор </a:t>
            </a:r>
            <a:r>
              <a:rPr lang="ru-RU" dirty="0"/>
              <a:t>Венедиктович </a:t>
            </a:r>
            <a:r>
              <a:rPr lang="ru-RU" dirty="0" err="1"/>
              <a:t>Езерский</a:t>
            </a:r>
            <a:r>
              <a:rPr lang="ru-RU" dirty="0"/>
              <a:t> - русский экономист, теоретик и практик бухгалтерского дела, первым начал привлекать женщин к бухгалтерской работе.</a:t>
            </a:r>
          </a:p>
          <a:p>
            <a:endParaRPr lang="ru-RU" dirty="0"/>
          </a:p>
          <a:p>
            <a:r>
              <a:rPr lang="ru-RU" dirty="0"/>
              <a:t>Бенджамин Франклин - работал бухгалтером, писал книги на тему богатства и успеха. Стал одним из отцов-основателей США.</a:t>
            </a:r>
          </a:p>
          <a:p>
            <a:endParaRPr lang="ru-RU" dirty="0"/>
          </a:p>
          <a:p>
            <a:r>
              <a:rPr lang="ru-RU" dirty="0"/>
              <a:t>Мэри Харрис Смит - первая женщина, получившая квалификацию Института дипломированных бухгалтеров Англии и Уэльса. Стала первой в мире женщиной - дипломированным бухгалтером.</a:t>
            </a:r>
          </a:p>
          <a:p>
            <a:endParaRPr lang="ru-RU" dirty="0"/>
          </a:p>
          <a:p>
            <a:r>
              <a:rPr lang="ru-RU" dirty="0"/>
              <a:t>Аллен </a:t>
            </a:r>
            <a:r>
              <a:rPr lang="ru-RU" dirty="0" err="1"/>
              <a:t>Карр</a:t>
            </a:r>
            <a:r>
              <a:rPr lang="ru-RU" dirty="0"/>
              <a:t> - известен многим как автор книг и разработчик методики "Легкий способ бросить курить". Однако он более 20 лет проработал в должности бухгалтера.</a:t>
            </a:r>
          </a:p>
        </p:txBody>
      </p:sp>
    </p:spTree>
    <p:extLst>
      <p:ext uri="{BB962C8B-B14F-4D97-AF65-F5344CB8AC3E}">
        <p14:creationId xmlns:p14="http://schemas.microsoft.com/office/powerpoint/2010/main" val="342234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История профессии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Профессия </a:t>
            </a:r>
            <a:r>
              <a:rPr lang="ru-RU" dirty="0"/>
              <a:t>бухгалтера берёт свое начало из глубины веков, когда первые цивилизации начали вести учёт своих ресурсов. Уже в древнем Египте и Месопотамии существовали люди, занимающиеся подсчётом урожая, скота и товаров. С течением времени, с развитием торговли и экономических отношений, росла и важность бухгалтерии.</a:t>
            </a:r>
          </a:p>
          <a:p>
            <a:endParaRPr lang="ru-RU" dirty="0"/>
          </a:p>
          <a:p>
            <a:r>
              <a:rPr lang="ru-RU" dirty="0"/>
              <a:t>В средние века, с расцветом городской жизни и торговли, бухгалтерский учёт стал неотъемлемой частью коммерческой деятельности. В этот период появляется двойная запись — метод учета, который лег в основу современной бухгалтерии. Этот метод был популяризирован в 1494 году Лука </a:t>
            </a:r>
            <a:r>
              <a:rPr lang="ru-RU" dirty="0" err="1"/>
              <a:t>Пачоли</a:t>
            </a:r>
            <a:r>
              <a:rPr lang="ru-RU" dirty="0"/>
              <a:t>, итальянским математиком, который часто называют "отцом бухгалтерии".</a:t>
            </a:r>
          </a:p>
          <a:p>
            <a:endParaRPr lang="ru-RU" dirty="0"/>
          </a:p>
          <a:p>
            <a:r>
              <a:rPr lang="ru-RU" dirty="0"/>
              <a:t>В эпоху индустриализации, с увеличением масштабов бизнеса и развитием корпораций, роль бухгалтера вновь возросла. Бухгалтерия превратилась в сложную и многогранную систему, требующую специальных знаний и навыков. В XX веке с развитием технологий, в частности компьютеризации, профессия претерпела значительные изменения. Автоматизация упростила многие процессы, однако увеличила потребность в аналитических способностях и понимании сложных финансовых систем.</a:t>
            </a:r>
          </a:p>
        </p:txBody>
      </p:sp>
    </p:spTree>
    <p:extLst>
      <p:ext uri="{BB962C8B-B14F-4D97-AF65-F5344CB8AC3E}">
        <p14:creationId xmlns:p14="http://schemas.microsoft.com/office/powerpoint/2010/main" val="82899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Профессиональные стандарты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Подготовка по направлению 38.03.01 Экономика  ведётся по Федеральному государственному образовательному стандарту (ФГОС)</a:t>
            </a:r>
          </a:p>
          <a:p>
            <a:pPr marL="114300" indent="0">
              <a:buNone/>
            </a:pPr>
            <a:r>
              <a:rPr lang="ru-RU" dirty="0" smtClean="0"/>
              <a:t>ИЗУЧИТЬ!!!</a:t>
            </a:r>
          </a:p>
          <a:p>
            <a:pPr marL="114300" indent="0">
              <a:buNone/>
            </a:pPr>
            <a:r>
              <a:rPr lang="en-US" dirty="0" smtClean="0">
                <a:solidFill>
                  <a:schemeClr val="tx2">
                    <a:lumMod val="50000"/>
                  </a:schemeClr>
                </a:solidFill>
                <a:hlinkClick r:id="rId2"/>
              </a:rPr>
              <a:t>https://fgos.ru/fgos/fgos-38-03-01-ekonomika-954/</a:t>
            </a: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14300" indent="0">
              <a:buNone/>
            </a:pPr>
            <a:endParaRPr lang="ru-RU" dirty="0">
              <a:solidFill>
                <a:schemeClr val="tx2">
                  <a:lumMod val="50000"/>
                </a:schemeClr>
              </a:solidFill>
            </a:endParaRPr>
          </a:p>
          <a:p>
            <a:pPr marL="114300" indent="0">
              <a:buNone/>
            </a:pPr>
            <a:r>
              <a:rPr lang="ru-RU" b="1" dirty="0" smtClean="0"/>
              <a:t>ПЕРЕЧЕНЬ ПРОФЕССИОНАЛЬНЫХ </a:t>
            </a:r>
            <a:r>
              <a:rPr lang="ru-RU" b="1" dirty="0"/>
              <a:t>СТАНДАРТОВ, </a:t>
            </a:r>
            <a:r>
              <a:rPr lang="ru-RU" b="1" dirty="0" smtClean="0"/>
              <a:t>СООТВЕТСТВУЮЩИХ ПРОФЕССИОНАЛЬНОЙ </a:t>
            </a:r>
            <a:r>
              <a:rPr lang="ru-RU" b="1" dirty="0"/>
              <a:t>ДЕЯТЕЛЬНОСТИ ВЫПУСКНИКОВ, ОСВОИВШИХ</a:t>
            </a:r>
          </a:p>
          <a:p>
            <a:pPr marL="114300" indent="0">
              <a:buNone/>
            </a:pPr>
            <a:r>
              <a:rPr lang="ru-RU" dirty="0"/>
              <a:t>ПРОГРАММУ БАКАЛАВРИАТА ПО НАПРАВЛЕНИЮ </a:t>
            </a:r>
            <a:r>
              <a:rPr lang="ru-RU" dirty="0" smtClean="0"/>
              <a:t>ПОДГОТОВКИ 38.03.01 ЭКОНОМИКА</a:t>
            </a:r>
          </a:p>
          <a:p>
            <a:pPr marL="114300" indent="0">
              <a:buNone/>
            </a:pPr>
            <a:r>
              <a:rPr lang="ru-RU" dirty="0" smtClean="0"/>
              <a:t>Приведен в конце документа и представлен 32 наименованиями по профилю </a:t>
            </a:r>
            <a:r>
              <a:rPr lang="ru-RU" dirty="0"/>
              <a:t>08 Финансы и экономика</a:t>
            </a:r>
          </a:p>
          <a:p>
            <a:pPr marL="114300" indent="0">
              <a:buNone/>
            </a:pP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94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Программа 38.03.01 Экономика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ru-RU" dirty="0" smtClean="0"/>
              <a:t>На факультете </a:t>
            </a:r>
            <a:r>
              <a:rPr lang="ru-RU" dirty="0" err="1" smtClean="0"/>
              <a:t>ЭиУ</a:t>
            </a:r>
            <a:r>
              <a:rPr lang="ru-RU" dirty="0" smtClean="0"/>
              <a:t> НГАУ данное направление подготовки представлено двумя профилями:</a:t>
            </a:r>
          </a:p>
          <a:p>
            <a:pPr marL="114300" indent="0">
              <a:buNone/>
            </a:pPr>
            <a:endParaRPr lang="ru-RU" dirty="0" smtClean="0"/>
          </a:p>
          <a:p>
            <a:pPr marL="571500" indent="-457200">
              <a:buAutoNum type="arabicPeriod"/>
            </a:pPr>
            <a:r>
              <a:rPr lang="ru-RU" b="1" dirty="0" smtClean="0"/>
              <a:t>Финансовые рынки и финансовые технологии</a:t>
            </a:r>
          </a:p>
          <a:p>
            <a:pPr marL="571500" indent="-457200">
              <a:buAutoNum type="arabicPeriod"/>
            </a:pPr>
            <a:endParaRPr lang="ru-RU" dirty="0" smtClean="0"/>
          </a:p>
          <a:p>
            <a:pPr marL="571500" indent="-457200">
              <a:buFont typeface="Arial" pitchFamily="34" charset="0"/>
              <a:buAutoNum type="arabicPeriod"/>
            </a:pPr>
            <a:r>
              <a:rPr lang="ru-RU" b="1" dirty="0" smtClean="0"/>
              <a:t>Бухгалтерский </a:t>
            </a:r>
            <a:r>
              <a:rPr lang="ru-RU" b="1" dirty="0"/>
              <a:t>учет, анализ и аудит</a:t>
            </a:r>
          </a:p>
          <a:p>
            <a:pPr marL="571500" indent="-457200">
              <a:buAutoNum type="arabicPeriod"/>
            </a:pPr>
            <a:endParaRPr lang="ru-RU" dirty="0" smtClean="0"/>
          </a:p>
          <a:p>
            <a:pPr marL="11430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165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Финансовые </a:t>
            </a:r>
            <a:r>
              <a:rPr lang="ru-RU" dirty="0"/>
              <a:t>рынки и финансовые технологии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114300" indent="0">
              <a:buNone/>
            </a:pPr>
            <a:r>
              <a:rPr lang="ru-RU" u="sng" dirty="0" smtClean="0"/>
              <a:t>Программа </a:t>
            </a:r>
            <a:r>
              <a:rPr lang="ru-RU" u="sng" dirty="0"/>
              <a:t>подготовки (учебный план) </a:t>
            </a:r>
            <a:r>
              <a:rPr lang="ru-RU" u="sng" dirty="0" smtClean="0"/>
              <a:t>сформированы </a:t>
            </a:r>
            <a:r>
              <a:rPr lang="ru-RU" u="sng" dirty="0"/>
              <a:t>в соответствии с проф. </a:t>
            </a:r>
            <a:r>
              <a:rPr lang="ru-RU" u="sng" dirty="0" smtClean="0"/>
              <a:t>стандартами</a:t>
            </a:r>
            <a:r>
              <a:rPr lang="ru-RU" u="sng" dirty="0"/>
              <a:t>:</a:t>
            </a:r>
          </a:p>
          <a:p>
            <a:pPr marL="114300" indent="0">
              <a:buNone/>
            </a:pPr>
            <a:r>
              <a:rPr lang="ru-RU" dirty="0" smtClean="0"/>
              <a:t>	1. Профессиональный </a:t>
            </a:r>
            <a:r>
              <a:rPr lang="ru-RU" dirty="0"/>
              <a:t>стандарт 08.004 "Специалист рынка ценных бумаг", утвержденный приказом Министерства труда и социальной защиты Российской Федерации от 23 марта 2015 г. № 184н (зарегистрирован Министерством юстиции Российской Федерации 3 апреля 2015 г., регистрационный № 36712</a:t>
            </a:r>
            <a:r>
              <a:rPr lang="ru-RU" dirty="0" smtClean="0"/>
              <a:t>)</a:t>
            </a:r>
          </a:p>
          <a:p>
            <a:pPr marL="114300" indent="0">
              <a:buNone/>
            </a:pPr>
            <a:r>
              <a:rPr lang="en-US" dirty="0">
                <a:hlinkClick r:id="rId2"/>
              </a:rPr>
              <a:t>https://classinform.ru/profstandarty/08.004-spetcialist-rynka-cennykh-bumag.html</a:t>
            </a:r>
            <a:endParaRPr lang="ru-RU" dirty="0" smtClean="0"/>
          </a:p>
          <a:p>
            <a:endParaRPr lang="ru-RU" dirty="0"/>
          </a:p>
          <a:p>
            <a:pPr marL="114300" indent="0">
              <a:buNone/>
            </a:pPr>
            <a:r>
              <a:rPr lang="ru-RU" dirty="0" smtClean="0"/>
              <a:t>	2. Профессиональный </a:t>
            </a:r>
            <a:r>
              <a:rPr lang="ru-RU" dirty="0"/>
              <a:t>стандарт 08.016  "Специалист по кредитному </a:t>
            </a:r>
            <a:r>
              <a:rPr lang="ru-RU" dirty="0" err="1"/>
              <a:t>брокериджу</a:t>
            </a:r>
            <a:r>
              <a:rPr lang="ru-RU" dirty="0"/>
              <a:t>", утвержденный приказом Министерства труда и социальной защиты Российской Федерации от 19 марта 2015 г. № 175н (зарегистрирован Министерством юстиции Российской Федерации 9 апреля 2015 г., регистрационный № 36806</a:t>
            </a:r>
            <a:r>
              <a:rPr lang="ru-RU" dirty="0" smtClean="0"/>
              <a:t>)</a:t>
            </a:r>
          </a:p>
          <a:p>
            <a:pPr marL="114300" indent="0">
              <a:buNone/>
            </a:pPr>
            <a:r>
              <a:rPr lang="en-US" dirty="0">
                <a:hlinkClick r:id="rId3"/>
              </a:rPr>
              <a:t>https://classinform.ru/profstandarty/08.016-spetcialist-po-kreditnomu-brokeridzhu.html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Бухгалтерский </a:t>
            </a:r>
            <a:r>
              <a:rPr lang="ru-RU" dirty="0"/>
              <a:t>учет, анализ и аудит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ru-RU" u="sng" dirty="0" smtClean="0"/>
              <a:t>Программа </a:t>
            </a:r>
            <a:r>
              <a:rPr lang="ru-RU" u="sng" dirty="0"/>
              <a:t>подготовки (учебный план) </a:t>
            </a:r>
            <a:r>
              <a:rPr lang="ru-RU" u="sng" dirty="0" smtClean="0"/>
              <a:t>сформированы </a:t>
            </a:r>
            <a:r>
              <a:rPr lang="ru-RU" u="sng" dirty="0"/>
              <a:t>в соответствии с проф. </a:t>
            </a:r>
            <a:r>
              <a:rPr lang="ru-RU" u="sng" dirty="0" smtClean="0"/>
              <a:t>стандартами</a:t>
            </a:r>
            <a:r>
              <a:rPr lang="ru-RU" u="sng" dirty="0"/>
              <a:t>:</a:t>
            </a:r>
          </a:p>
          <a:p>
            <a:pPr marL="114300" indent="0">
              <a:buNone/>
            </a:pPr>
            <a:r>
              <a:rPr lang="ru-RU" dirty="0" smtClean="0"/>
              <a:t>	1. Профессиональный </a:t>
            </a:r>
            <a:r>
              <a:rPr lang="ru-RU" dirty="0"/>
              <a:t>стандарт 08.002</a:t>
            </a:r>
          </a:p>
          <a:p>
            <a:pPr marL="114300" indent="0">
              <a:buNone/>
            </a:pPr>
            <a:r>
              <a:rPr lang="ru-RU" dirty="0" smtClean="0"/>
              <a:t>"</a:t>
            </a:r>
            <a:r>
              <a:rPr lang="ru-RU" dirty="0"/>
              <a:t>Бухгалтер", утвержденный приказом Министерства труда и социальной защиты Российской Федерации от 21 февраля 2019 г. № 103н (зарегистрирован Министерством юстиции Российской Федерации 25 марта 2019 г., регистрационный № 54154)2015 г., регистрационный № </a:t>
            </a:r>
            <a:r>
              <a:rPr lang="ru-RU" dirty="0" smtClean="0"/>
              <a:t>36712</a:t>
            </a:r>
          </a:p>
          <a:p>
            <a:pPr marL="114300" indent="0">
              <a:buNone/>
            </a:pPr>
            <a:r>
              <a:rPr lang="en-US" dirty="0">
                <a:hlinkClick r:id="rId2"/>
              </a:rPr>
              <a:t>https://classinform.ru/profstandarty/08.002-bukhgalter.html</a:t>
            </a:r>
            <a:endParaRPr lang="ru-RU" dirty="0"/>
          </a:p>
          <a:p>
            <a:pPr marL="114300" indent="0">
              <a:buNone/>
            </a:pPr>
            <a:r>
              <a:rPr lang="ru-RU" dirty="0" smtClean="0"/>
              <a:t>	2. Профессиональный </a:t>
            </a:r>
            <a:r>
              <a:rPr lang="ru-RU" dirty="0"/>
              <a:t>стандарт 08.023 "Аудитор", утвержденный приказом Министерства труда и социальной защиты Российской Федерации от 19 октября 2015 г. № 728н (зарегистрирован Министерством юстиции Российской Федерации 23 ноября 2015 г., регистрационный № 39802</a:t>
            </a:r>
            <a:r>
              <a:rPr lang="ru-RU" dirty="0" smtClean="0"/>
              <a:t>)</a:t>
            </a:r>
          </a:p>
          <a:p>
            <a:pPr marL="114300" indent="0">
              <a:buNone/>
            </a:pPr>
            <a:r>
              <a:rPr lang="en-US" dirty="0">
                <a:hlinkClick r:id="rId3"/>
              </a:rPr>
              <a:t>https://classinform.ru/profstandarty/08.023-auditor.html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23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ВАЖНО!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73563"/>
          </a:xfrm>
        </p:spPr>
        <p:txBody>
          <a:bodyPr>
            <a:normAutofit/>
          </a:bodyPr>
          <a:lstStyle/>
          <a:p>
            <a:r>
              <a:rPr lang="ru-RU" sz="1600" b="1" dirty="0" smtClean="0"/>
              <a:t>При изучении профессиональных стандартов наибольшее внимание обращаем на квалификационный уровень 6, который соответствует уровню </a:t>
            </a:r>
            <a:r>
              <a:rPr lang="ru-RU" sz="1600" b="1" dirty="0" err="1" smtClean="0"/>
              <a:t>бакалавриат</a:t>
            </a:r>
            <a:r>
              <a:rPr lang="ru-RU" sz="1600" b="1" dirty="0" smtClean="0"/>
              <a:t>!!!!</a:t>
            </a:r>
            <a:endParaRPr lang="ru-RU" sz="1600" b="1" dirty="0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132856"/>
            <a:ext cx="4752528" cy="4515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074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Профессии сегодня: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114300" indent="0">
              <a:buNone/>
            </a:pPr>
            <a:r>
              <a:rPr lang="ru-RU" b="1" dirty="0" smtClean="0"/>
              <a:t>Сотрудник банка: </a:t>
            </a:r>
          </a:p>
          <a:p>
            <a:r>
              <a:rPr lang="ru-RU" b="1" dirty="0"/>
              <a:t>Клиентский менеджер</a:t>
            </a:r>
            <a:r>
              <a:rPr lang="ru-RU" dirty="0"/>
              <a:t>. Сотрудник банка, организующий работу с клиентами. Помогает разобраться с системой выдачи талонов электронной очереди, разрешает сложные и конфликтные ситуации, консультирует по всем банковским операциям и функциям. </a:t>
            </a:r>
            <a:r>
              <a:rPr lang="ru-RU" dirty="0">
                <a:hlinkClick r:id="rId2"/>
              </a:rPr>
              <a:t>1</a:t>
            </a:r>
            <a:endParaRPr lang="ru-RU" dirty="0"/>
          </a:p>
          <a:p>
            <a:r>
              <a:rPr lang="ru-RU" b="1" dirty="0"/>
              <a:t>Кредитный аналитик</a:t>
            </a:r>
            <a:r>
              <a:rPr lang="ru-RU" dirty="0"/>
              <a:t>. Банковский служащий кредитного отдела, проводящий оформление и консультирование клиентов по любым вопросам, связанным с кредитами. </a:t>
            </a:r>
            <a:r>
              <a:rPr lang="ru-RU" dirty="0">
                <a:hlinkClick r:id="rId2"/>
              </a:rPr>
              <a:t>1</a:t>
            </a:r>
            <a:endParaRPr lang="ru-RU" dirty="0"/>
          </a:p>
          <a:p>
            <a:r>
              <a:rPr lang="ru-RU" b="1" dirty="0"/>
              <a:t>Финансовый консультант</a:t>
            </a:r>
            <a:r>
              <a:rPr lang="ru-RU" dirty="0"/>
              <a:t>. Эксперт в области распределения финансов. Специалист консультирует по вопросам вкладов, помогает выбрать лучший вариант открытия счёта с учётом процентной ставки, возможности пополнения и снятия наличных. </a:t>
            </a:r>
            <a:r>
              <a:rPr lang="ru-RU" dirty="0">
                <a:hlinkClick r:id="rId2"/>
              </a:rPr>
              <a:t>1</a:t>
            </a:r>
            <a:endParaRPr lang="ru-RU" dirty="0"/>
          </a:p>
          <a:p>
            <a:r>
              <a:rPr lang="ru-RU" b="1" dirty="0"/>
              <a:t>Операционный менеджер</a:t>
            </a:r>
            <a:r>
              <a:rPr lang="ru-RU" dirty="0"/>
              <a:t>. Работает в банке на приёме клиентов в окнах, помогая с проведением банковских операций не через электронную систему, банкомат и онлайн-банк, а через программное обеспечение профессионального ПК. </a:t>
            </a:r>
            <a:r>
              <a:rPr lang="ru-RU" dirty="0">
                <a:hlinkClick r:id="rId2"/>
              </a:rPr>
              <a:t>1</a:t>
            </a:r>
            <a:endParaRPr lang="ru-RU" dirty="0"/>
          </a:p>
          <a:p>
            <a:r>
              <a:rPr lang="ru-RU" b="1" dirty="0"/>
              <a:t>Инвестиционный </a:t>
            </a:r>
            <a:r>
              <a:rPr lang="ru-RU" b="1" dirty="0" smtClean="0"/>
              <a:t>менеджер</a:t>
            </a:r>
            <a:r>
              <a:rPr lang="ru-RU" dirty="0" smtClean="0"/>
              <a:t>. </a:t>
            </a:r>
            <a:r>
              <a:rPr lang="ru-RU" dirty="0"/>
              <a:t>Отвечает за проведение банковских операций юридическими лицами в крупных объёмах и на международном уровне, консультирует по вопросам продажи и приобретения бизнеса разного масштаба. </a:t>
            </a:r>
            <a:r>
              <a:rPr lang="ru-RU" dirty="0">
                <a:hlinkClick r:id="rId2"/>
              </a:rPr>
              <a:t>1</a:t>
            </a:r>
            <a:endParaRPr lang="ru-RU" dirty="0"/>
          </a:p>
          <a:p>
            <a:r>
              <a:rPr lang="ru-RU" b="1" dirty="0"/>
              <a:t>Управляющий по активам</a:t>
            </a:r>
            <a:r>
              <a:rPr lang="ru-RU" dirty="0"/>
              <a:t>. Банковский сотрудник, представляющий физическое или юридическое лицо в сфере инвестирования. Профессионал учитывает маржу и риски, высчитывает доступный капитал с учётом имеющихся у компании материальных и нематериальных ресурсов. </a:t>
            </a:r>
            <a:r>
              <a:rPr lang="ru-RU" dirty="0">
                <a:hlinkClick r:id="rId2"/>
              </a:rPr>
              <a:t>1</a:t>
            </a:r>
            <a:endParaRPr lang="ru-RU" dirty="0"/>
          </a:p>
          <a:p>
            <a:r>
              <a:rPr lang="ru-RU" b="1" dirty="0"/>
              <a:t>Риск-аналитик</a:t>
            </a:r>
            <a:r>
              <a:rPr lang="ru-RU" dirty="0"/>
              <a:t>. </a:t>
            </a:r>
            <a:r>
              <a:rPr lang="ru-RU" b="1" dirty="0" smtClean="0"/>
              <a:t>Андеррайтер</a:t>
            </a:r>
            <a:r>
              <a:rPr lang="ru-RU" dirty="0" smtClean="0"/>
              <a:t>. Финансовый </a:t>
            </a:r>
            <a:r>
              <a:rPr lang="ru-RU" dirty="0"/>
              <a:t>специалист, просчитывающий возможные неудачи и убыль при вложении денежных средств в конкретное предприятие, рассматриваемое как инвестиция, </a:t>
            </a:r>
            <a:r>
              <a:rPr lang="ru-RU" dirty="0" err="1"/>
              <a:t>займ</a:t>
            </a:r>
            <a:r>
              <a:rPr lang="ru-RU" dirty="0"/>
              <a:t> или оборотное средство. </a:t>
            </a:r>
            <a:r>
              <a:rPr lang="ru-RU" dirty="0">
                <a:hlinkClick r:id="rId2"/>
              </a:rPr>
              <a:t>1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322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Профессии сегодня: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114300" indent="0">
              <a:buNone/>
            </a:pPr>
            <a:r>
              <a:rPr lang="ru-RU" b="1" dirty="0" smtClean="0"/>
              <a:t>Сотрудник страховой компании: </a:t>
            </a:r>
          </a:p>
          <a:p>
            <a:r>
              <a:rPr lang="ru-RU" b="1" dirty="0" smtClean="0"/>
              <a:t>Актуарий </a:t>
            </a:r>
            <a:r>
              <a:rPr lang="ru-RU" dirty="0" smtClean="0"/>
              <a:t>Специалист </a:t>
            </a:r>
            <a:r>
              <a:rPr lang="ru-RU" dirty="0"/>
              <a:t>по страховой математике. Занимается разработкой методологии и исчисления страховых тарифов, расчетами, связанными с образованием резерва страховых взносов по долгосрочным видам страхования, определением размеров выкупных и редуцированных страховых сумм.</a:t>
            </a:r>
          </a:p>
          <a:p>
            <a:r>
              <a:rPr lang="ru-RU" b="1" dirty="0" smtClean="0"/>
              <a:t>Андеррайтер </a:t>
            </a:r>
            <a:r>
              <a:rPr lang="ru-RU" dirty="0" smtClean="0"/>
              <a:t>Осуществляет </a:t>
            </a:r>
            <a:r>
              <a:rPr lang="ru-RU" dirty="0"/>
              <a:t>анализ и проверку документов предоставляемых клиентом, проводит оценку рисков, определяет условия страхования и размер страховой выплаты.</a:t>
            </a:r>
          </a:p>
          <a:p>
            <a:r>
              <a:rPr lang="ru-RU" b="1" dirty="0" smtClean="0"/>
              <a:t>Оценщик </a:t>
            </a:r>
            <a:r>
              <a:rPr lang="ru-RU" dirty="0" smtClean="0"/>
              <a:t>Определяет </a:t>
            </a:r>
            <a:r>
              <a:rPr lang="ru-RU" dirty="0"/>
              <a:t>стоимость движимого и недвижимого имущества, земли, пакетов акций, имущественных прав, нематериальных активов. Оценщиков делят на две категории: занимающиеся недвижимостью и оборудованием и оценивающие бизнес и интеллектуальную собственность.</a:t>
            </a:r>
          </a:p>
          <a:p>
            <a:r>
              <a:rPr lang="ru-RU" b="1" dirty="0"/>
              <a:t>Специалист по урегулированию </a:t>
            </a:r>
            <a:r>
              <a:rPr lang="ru-RU" b="1" dirty="0" smtClean="0"/>
              <a:t>убытков </a:t>
            </a:r>
            <a:r>
              <a:rPr lang="ru-RU" dirty="0" smtClean="0"/>
              <a:t>Собирает </a:t>
            </a:r>
            <a:r>
              <a:rPr lang="ru-RU" dirty="0"/>
              <a:t>и проверяет документы по страховому случаю. Определяет, является ли наступивший случай страховым, соответствует ли он условиям страхования и оценивает размер нанесенного страхователю ущерба и страховой выплаты. Ведет переговоры с юристом, нанятым страхователем, с задействованными службами.</a:t>
            </a:r>
          </a:p>
          <a:p>
            <a:r>
              <a:rPr lang="ru-RU" b="1" dirty="0"/>
              <a:t>Страховой агент/Менеджер по </a:t>
            </a:r>
            <a:r>
              <a:rPr lang="ru-RU" b="1" dirty="0" smtClean="0"/>
              <a:t>страхованию </a:t>
            </a:r>
            <a:r>
              <a:rPr lang="ru-RU" dirty="0" smtClean="0"/>
              <a:t>Представитель </a:t>
            </a:r>
            <a:r>
              <a:rPr lang="ru-RU" dirty="0"/>
              <a:t>страховой компании. Привлекает новых клиентов, составляет договора, контролирует их выполнение, осуществляет необходимые действия в случае возникновения страхового случая.</a:t>
            </a:r>
          </a:p>
        </p:txBody>
      </p:sp>
    </p:spTree>
    <p:extLst>
      <p:ext uri="{BB962C8B-B14F-4D97-AF65-F5344CB8AC3E}">
        <p14:creationId xmlns:p14="http://schemas.microsoft.com/office/powerpoint/2010/main" val="50167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Профессии сегодня: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ru-RU" b="1" dirty="0" smtClean="0"/>
              <a:t>В области бухгалтерского учета и аудита и анализа: </a:t>
            </a:r>
          </a:p>
          <a:p>
            <a:r>
              <a:rPr lang="ru-RU" b="1" dirty="0" smtClean="0"/>
              <a:t>Бухгалтер</a:t>
            </a:r>
          </a:p>
          <a:p>
            <a:r>
              <a:rPr lang="ru-RU" b="1" dirty="0" smtClean="0"/>
              <a:t>Специалист по МСФО!!!</a:t>
            </a:r>
          </a:p>
          <a:p>
            <a:r>
              <a:rPr lang="ru-RU" b="1" dirty="0" smtClean="0"/>
              <a:t>1С-программист</a:t>
            </a:r>
            <a:r>
              <a:rPr lang="ru-RU" dirty="0"/>
              <a:t>. Специалист, который работает с программой автоматизированного учёта 1С.</a:t>
            </a:r>
          </a:p>
          <a:p>
            <a:r>
              <a:rPr lang="ru-RU" b="1" dirty="0"/>
              <a:t>Аудитор</a:t>
            </a:r>
            <a:r>
              <a:rPr lang="ru-RU" dirty="0"/>
              <a:t>. Оценивает законность деятельности компании, проверяет её финансово-хозяйственные процессы, проводит их ревизию.</a:t>
            </a:r>
          </a:p>
          <a:p>
            <a:r>
              <a:rPr lang="ru-RU" b="1" dirty="0" smtClean="0"/>
              <a:t>Налоговый </a:t>
            </a:r>
            <a:r>
              <a:rPr lang="ru-RU" b="1" dirty="0"/>
              <a:t>консультант</a:t>
            </a:r>
            <a:r>
              <a:rPr lang="ru-RU" dirty="0"/>
              <a:t>. Специализируется на вопросах налогообложения, помогает компаниям и частным лицам оптимизировать налоги и представляет их интересы перед налоговыми органами.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830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Профессии сегодня: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 fontScale="62500" lnSpcReduction="20000"/>
          </a:bodyPr>
          <a:lstStyle/>
          <a:p>
            <a:pPr marL="114300" indent="0">
              <a:buNone/>
            </a:pPr>
            <a:r>
              <a:rPr lang="ru-RU" b="1" dirty="0" smtClean="0"/>
              <a:t>В области финансов: </a:t>
            </a:r>
          </a:p>
          <a:p>
            <a:r>
              <a:rPr lang="ru-RU" b="1" dirty="0" smtClean="0"/>
              <a:t>Финансовый директор</a:t>
            </a:r>
          </a:p>
          <a:p>
            <a:r>
              <a:rPr lang="ru-RU" b="1" dirty="0" smtClean="0"/>
              <a:t>Специалист по МСФО!!!</a:t>
            </a:r>
          </a:p>
          <a:p>
            <a:r>
              <a:rPr lang="ru-RU" b="1" dirty="0" smtClean="0"/>
              <a:t>Аналитик </a:t>
            </a:r>
            <a:r>
              <a:rPr lang="ru-RU" b="1" dirty="0"/>
              <a:t>данных</a:t>
            </a:r>
            <a:r>
              <a:rPr lang="ru-RU" dirty="0"/>
              <a:t>. Работает с разными инструментами сбора, обработки, изучения и интерпретации данных.</a:t>
            </a:r>
          </a:p>
          <a:p>
            <a:r>
              <a:rPr lang="ru-RU" b="1" dirty="0"/>
              <a:t>Финансовый менеджер</a:t>
            </a:r>
            <a:r>
              <a:rPr lang="ru-RU" dirty="0"/>
              <a:t>. Готовит бюджет, оценивает действующие и будущие проекты инвестиций, а также разрабатывает схемы эффективного привлечения капитала и успешные финансовые стратегии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Финансовый </a:t>
            </a:r>
            <a:r>
              <a:rPr lang="ru-RU" b="1" dirty="0"/>
              <a:t>аналитик</a:t>
            </a:r>
            <a:r>
              <a:rPr lang="ru-RU" dirty="0"/>
              <a:t>. Такой специалист собирает информацию об основных показателях компании, анализирует её денежные потоки, следит за тенденциями в развитии отрасли. Он разрабатывает антикризисные решения, ищет пути повышения инвестиционной привлекательности предприятия, готовит для руководства прогнозы и рекомендации по изменению финансовой стратегии. </a:t>
            </a:r>
            <a:endParaRPr lang="ru-RU" dirty="0" smtClean="0"/>
          </a:p>
          <a:p>
            <a:r>
              <a:rPr lang="ru-RU" b="1" dirty="0"/>
              <a:t>Риск-менеджер</a:t>
            </a:r>
            <a:r>
              <a:rPr lang="ru-RU" dirty="0"/>
              <a:t>. Риск-менеджеры занимаются оценкой и управлением финансовыми рисками, с которыми сталкиваются компании. </a:t>
            </a:r>
          </a:p>
          <a:p>
            <a:r>
              <a:rPr lang="ru-RU" b="1" dirty="0"/>
              <a:t>Экономист-финансист</a:t>
            </a:r>
            <a:r>
              <a:rPr lang="ru-RU" dirty="0"/>
              <a:t>. Этот специалист совмещает функции бухгалтера, экономиста и финансового аналитика. Он готовит отчётность для банков и налоговой, подсчитывает рентабельность, оценивает вероятность банкротства компании и разрабатывает стратегию развития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686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Профессии сегодня: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ru-RU" b="1" dirty="0" smtClean="0"/>
              <a:t>В области рынка ценных бумаг: </a:t>
            </a:r>
          </a:p>
          <a:p>
            <a:r>
              <a:rPr lang="ru-RU" dirty="0"/>
              <a:t>Брокер</a:t>
            </a:r>
          </a:p>
          <a:p>
            <a:r>
              <a:rPr lang="ru-RU" dirty="0"/>
              <a:t>Трейдер</a:t>
            </a:r>
          </a:p>
          <a:p>
            <a:r>
              <a:rPr lang="ru-RU" dirty="0" smtClean="0"/>
              <a:t>Трейдер</a:t>
            </a:r>
            <a:endParaRPr lang="ru-RU" dirty="0"/>
          </a:p>
          <a:p>
            <a:r>
              <a:rPr lang="ru-RU" dirty="0" smtClean="0"/>
              <a:t>Инвестиционный </a:t>
            </a:r>
            <a:r>
              <a:rPr lang="ru-RU" dirty="0"/>
              <a:t>аналитик</a:t>
            </a:r>
          </a:p>
          <a:p>
            <a:r>
              <a:rPr lang="ru-RU" dirty="0" smtClean="0"/>
              <a:t>Аналитик </a:t>
            </a:r>
            <a:r>
              <a:rPr lang="ru-RU" dirty="0"/>
              <a:t>фондового рынка</a:t>
            </a:r>
          </a:p>
          <a:p>
            <a:r>
              <a:rPr lang="ru-RU" dirty="0" smtClean="0"/>
              <a:t>Инвестиционный </a:t>
            </a:r>
            <a:r>
              <a:rPr lang="ru-RU" dirty="0"/>
              <a:t>консультант</a:t>
            </a:r>
          </a:p>
          <a:p>
            <a:r>
              <a:rPr lang="ru-RU" dirty="0"/>
              <a:t>ICO аналитик</a:t>
            </a:r>
          </a:p>
          <a:p>
            <a:r>
              <a:rPr lang="ru-RU" dirty="0" smtClean="0"/>
              <a:t>Инвестиционный </a:t>
            </a:r>
            <a:r>
              <a:rPr lang="ru-RU" dirty="0"/>
              <a:t>менеджер</a:t>
            </a:r>
          </a:p>
          <a:p>
            <a:r>
              <a:rPr lang="ru-RU" dirty="0" smtClean="0"/>
              <a:t>Портфельный </a:t>
            </a:r>
            <a:r>
              <a:rPr lang="ru-RU" dirty="0"/>
              <a:t>менеджер (портфельный управляющий)</a:t>
            </a:r>
          </a:p>
        </p:txBody>
      </p:sp>
    </p:spTree>
    <p:extLst>
      <p:ext uri="{BB962C8B-B14F-4D97-AF65-F5344CB8AC3E}">
        <p14:creationId xmlns:p14="http://schemas.microsoft.com/office/powerpoint/2010/main" val="115199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Профессии сегодня: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ru-RU" b="1" dirty="0" smtClean="0"/>
              <a:t>В области финансовых технологий: </a:t>
            </a:r>
          </a:p>
          <a:p>
            <a:pPr marL="114300" indent="0">
              <a:buNone/>
            </a:pPr>
            <a:r>
              <a:rPr lang="ru-RU" dirty="0"/>
              <a:t>Аналитик данных</a:t>
            </a:r>
          </a:p>
          <a:p>
            <a:pPr marL="114300" indent="0">
              <a:buNone/>
            </a:pPr>
            <a:r>
              <a:rPr lang="ru-RU" dirty="0" smtClean="0"/>
              <a:t>Специалист по цифровым финансовым активам</a:t>
            </a:r>
          </a:p>
          <a:p>
            <a:pPr marL="114300" indent="0">
              <a:buNone/>
            </a:pPr>
            <a:r>
              <a:rPr lang="ru-RU" dirty="0" smtClean="0"/>
              <a:t>Специалист </a:t>
            </a:r>
            <a:r>
              <a:rPr lang="ru-RU" dirty="0"/>
              <a:t>по </a:t>
            </a:r>
            <a:r>
              <a:rPr lang="ru-RU" dirty="0" err="1" smtClean="0"/>
              <a:t>кибербезопасности</a:t>
            </a:r>
            <a:endParaRPr lang="ru-RU" dirty="0" smtClean="0"/>
          </a:p>
          <a:p>
            <a:pPr marL="114300" indent="0">
              <a:buNone/>
            </a:pPr>
            <a:r>
              <a:rPr lang="ru-RU" dirty="0"/>
              <a:t>Специалист по </a:t>
            </a:r>
            <a:r>
              <a:rPr lang="ru-RU" dirty="0" err="1"/>
              <a:t>блокчейну</a:t>
            </a:r>
            <a:r>
              <a:rPr lang="ru-RU" dirty="0"/>
              <a:t> и </a:t>
            </a:r>
            <a:r>
              <a:rPr lang="ru-RU" dirty="0" err="1"/>
              <a:t>криптовалютам</a:t>
            </a:r>
            <a:endParaRPr lang="ru-RU" dirty="0"/>
          </a:p>
          <a:p>
            <a:pPr marL="114300" indent="0">
              <a:buNone/>
            </a:pPr>
            <a:r>
              <a:rPr lang="ru-RU" dirty="0"/>
              <a:t>Аналитик фондового </a:t>
            </a:r>
            <a:r>
              <a:rPr lang="ru-RU" dirty="0" smtClean="0"/>
              <a:t>рынка</a:t>
            </a:r>
          </a:p>
          <a:p>
            <a:pPr marL="114300" indent="0">
              <a:buNone/>
            </a:pPr>
            <a:endParaRPr lang="ru-RU" b="1" dirty="0"/>
          </a:p>
          <a:p>
            <a:pPr marL="114300" indent="0">
              <a:buNone/>
            </a:pP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340701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60</TotalTime>
  <Words>5434</Words>
  <Application>Microsoft Office PowerPoint</Application>
  <PresentationFormat>Экран (4:3)</PresentationFormat>
  <Paragraphs>324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Аптека</vt:lpstr>
      <vt:lpstr>ВВЕДЕНИЕ В СПЕЦИАЛЬНОСТЬ</vt:lpstr>
      <vt:lpstr> Задачи дисциплины «Введение в профессию»: </vt:lpstr>
      <vt:lpstr>экономист</vt:lpstr>
      <vt:lpstr> Рабочие обязанности экономиста </vt:lpstr>
      <vt:lpstr> Основные обязанности экономиста включают: </vt:lpstr>
      <vt:lpstr>Рабочее место </vt:lpstr>
      <vt:lpstr>Инструменты и технологии </vt:lpstr>
      <vt:lpstr> Необходимые навыки и личностные качества </vt:lpstr>
      <vt:lpstr>Возможные специализации </vt:lpstr>
      <vt:lpstr>Востребованность и перспективы </vt:lpstr>
      <vt:lpstr>Интересные факты </vt:lpstr>
      <vt:lpstr>Известные экономисты </vt:lpstr>
      <vt:lpstr>История профессии </vt:lpstr>
      <vt:lpstr>ФИНАНСИСТ</vt:lpstr>
      <vt:lpstr> Рабочие обязанности финансиста </vt:lpstr>
      <vt:lpstr> Используемые инструменты и технологии </vt:lpstr>
      <vt:lpstr> Необходимые личностные качества </vt:lpstr>
      <vt:lpstr> Востребованность и перспективы </vt:lpstr>
      <vt:lpstr> Возможные специализации и направления </vt:lpstr>
      <vt:lpstr>Интересные факты </vt:lpstr>
      <vt:lpstr>История профессии </vt:lpstr>
      <vt:lpstr>Известные финансисты </vt:lpstr>
      <vt:lpstr>Бухгалтер</vt:lpstr>
      <vt:lpstr> Рабочие обязанности бухгалтера </vt:lpstr>
      <vt:lpstr>Рабочее место бухгалтера </vt:lpstr>
      <vt:lpstr>Используемые инструменты </vt:lpstr>
      <vt:lpstr> Необходимые навыки и личностные качества </vt:lpstr>
      <vt:lpstr> Востребованность и перспективы </vt:lpstr>
      <vt:lpstr> Возможные направления работы </vt:lpstr>
      <vt:lpstr>Интересные факты </vt:lpstr>
      <vt:lpstr>Известные бухгалтеры </vt:lpstr>
      <vt:lpstr>История профессии </vt:lpstr>
      <vt:lpstr>Профессиональные стандарты</vt:lpstr>
      <vt:lpstr>Программа 38.03.01 Экономика </vt:lpstr>
      <vt:lpstr> Финансовые рынки и финансовые технологии </vt:lpstr>
      <vt:lpstr> Бухгалтерский учет, анализ и аудит </vt:lpstr>
      <vt:lpstr>ВАЖНО!</vt:lpstr>
      <vt:lpstr>Профессии сегодня:</vt:lpstr>
      <vt:lpstr>Профессии сегодня:</vt:lpstr>
      <vt:lpstr>Профессии сегодня:</vt:lpstr>
      <vt:lpstr>Профессии сегодня:</vt:lpstr>
      <vt:lpstr>Профессии сегодня:</vt:lpstr>
      <vt:lpstr>Профессии сегодня: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ВВЕДЕНИЕ В СПЕЦИАЛЬНОСТЬ</dc:title>
  <dc:creator>user</dc:creator>
  <cp:lastModifiedBy>user</cp:lastModifiedBy>
  <cp:revision>11</cp:revision>
  <dcterms:created xsi:type="dcterms:W3CDTF">2024-12-12T04:27:08Z</dcterms:created>
  <dcterms:modified xsi:type="dcterms:W3CDTF">2025-10-02T10:05:25Z</dcterms:modified>
</cp:coreProperties>
</file>