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6" r:id="rId3"/>
    <p:sldId id="297" r:id="rId4"/>
    <p:sldId id="261" r:id="rId5"/>
    <p:sldId id="295" r:id="rId6"/>
    <p:sldId id="260" r:id="rId7"/>
    <p:sldId id="257" r:id="rId8"/>
    <p:sldId id="259" r:id="rId9"/>
    <p:sldId id="298" r:id="rId10"/>
    <p:sldId id="299" r:id="rId11"/>
    <p:sldId id="300" r:id="rId12"/>
    <p:sldId id="301" r:id="rId13"/>
    <p:sldId id="286" r:id="rId14"/>
    <p:sldId id="287" r:id="rId15"/>
    <p:sldId id="262" r:id="rId16"/>
    <p:sldId id="263" r:id="rId17"/>
    <p:sldId id="265" r:id="rId18"/>
    <p:sldId id="266" r:id="rId19"/>
    <p:sldId id="267" r:id="rId20"/>
    <p:sldId id="268" r:id="rId21"/>
    <p:sldId id="269" r:id="rId22"/>
    <p:sldId id="277" r:id="rId23"/>
    <p:sldId id="311" r:id="rId24"/>
    <p:sldId id="312" r:id="rId25"/>
    <p:sldId id="313" r:id="rId26"/>
    <p:sldId id="306" r:id="rId27"/>
    <p:sldId id="307" r:id="rId28"/>
    <p:sldId id="314" r:id="rId29"/>
    <p:sldId id="308" r:id="rId30"/>
    <p:sldId id="310" r:id="rId31"/>
    <p:sldId id="309" r:id="rId32"/>
    <p:sldId id="315" r:id="rId33"/>
    <p:sldId id="317" r:id="rId34"/>
    <p:sldId id="318" r:id="rId35"/>
    <p:sldId id="319" r:id="rId36"/>
    <p:sldId id="302" r:id="rId37"/>
    <p:sldId id="320" r:id="rId38"/>
    <p:sldId id="321" r:id="rId39"/>
    <p:sldId id="322" r:id="rId40"/>
    <p:sldId id="303" r:id="rId41"/>
    <p:sldId id="304" r:id="rId42"/>
    <p:sldId id="305" r:id="rId43"/>
    <p:sldId id="281" r:id="rId44"/>
    <p:sldId id="288" r:id="rId45"/>
    <p:sldId id="291" r:id="rId46"/>
    <p:sldId id="292" r:id="rId47"/>
    <p:sldId id="293" r:id="rId48"/>
    <p:sldId id="294" r:id="rId49"/>
    <p:sldId id="285" r:id="rId5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4EABB92-7C2C-45FC-A4FE-9F6780E8B3DA}">
          <p14:sldIdLst>
            <p14:sldId id="256"/>
            <p14:sldId id="296"/>
            <p14:sldId id="297"/>
            <p14:sldId id="261"/>
            <p14:sldId id="295"/>
            <p14:sldId id="260"/>
            <p14:sldId id="257"/>
            <p14:sldId id="259"/>
            <p14:sldId id="298"/>
            <p14:sldId id="299"/>
            <p14:sldId id="300"/>
            <p14:sldId id="301"/>
            <p14:sldId id="286"/>
            <p14:sldId id="287"/>
            <p14:sldId id="262"/>
            <p14:sldId id="263"/>
            <p14:sldId id="265"/>
            <p14:sldId id="266"/>
            <p14:sldId id="267"/>
            <p14:sldId id="268"/>
            <p14:sldId id="269"/>
            <p14:sldId id="277"/>
            <p14:sldId id="311"/>
            <p14:sldId id="312"/>
            <p14:sldId id="313"/>
            <p14:sldId id="306"/>
            <p14:sldId id="307"/>
            <p14:sldId id="314"/>
            <p14:sldId id="308"/>
            <p14:sldId id="310"/>
            <p14:sldId id="309"/>
            <p14:sldId id="315"/>
            <p14:sldId id="317"/>
            <p14:sldId id="318"/>
            <p14:sldId id="319"/>
            <p14:sldId id="302"/>
            <p14:sldId id="320"/>
            <p14:sldId id="321"/>
            <p14:sldId id="322"/>
            <p14:sldId id="303"/>
            <p14:sldId id="304"/>
            <p14:sldId id="305"/>
            <p14:sldId id="281"/>
            <p14:sldId id="288"/>
            <p14:sldId id="291"/>
            <p14:sldId id="292"/>
            <p14:sldId id="293"/>
            <p14:sldId id="294"/>
            <p14:sldId id="285"/>
          </p14:sldIdLst>
        </p14:section>
        <p14:section name="Раздел без заголовка" id="{40654644-071B-4A76-B772-AEB28D8D9A5D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293" autoAdjust="0"/>
    <p:restoredTop sz="94660"/>
  </p:normalViewPr>
  <p:slideViewPr>
    <p:cSldViewPr snapToGrid="0">
      <p:cViewPr>
        <p:scale>
          <a:sx n="118" d="100"/>
          <a:sy n="118" d="100"/>
        </p:scale>
        <p:origin x="-93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271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603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1044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404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981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7983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525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8870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007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589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67902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1010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832606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2186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7165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96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822BB-6266-4588-A413-88F822F543BE}" type="datetimeFigureOut">
              <a:rPr lang="ru-RU" smtClean="0"/>
              <a:pPr/>
              <a:t>22.09.2025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106A78C-85DA-40F4-9C27-08F1F1CBA7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2199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cbr.ru/hd_base/KeyRate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br.ru/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finuslugi.ru/navigator/nakopit-i-sohranit/stat_kto_takoj_kvalificirovannyj_investor_i_kak_im_stat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br.ru/finm_infrastructure/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4924" y="843151"/>
            <a:ext cx="7766936" cy="3116373"/>
          </a:xfrm>
        </p:spPr>
        <p:txBody>
          <a:bodyPr/>
          <a:lstStyle/>
          <a:p>
            <a:pPr algn="ctr"/>
            <a:r>
              <a:rPr lang="ru-RU" sz="2400" dirty="0"/>
              <a:t>ФГБОУ ВО </a:t>
            </a:r>
            <a:r>
              <a:rPr lang="ru-RU" sz="2400" dirty="0" smtClean="0"/>
              <a:t>НГАУ</a:t>
            </a:r>
            <a:br>
              <a:rPr lang="ru-RU" sz="2400" dirty="0" smtClean="0"/>
            </a:br>
            <a:r>
              <a:rPr lang="ru-RU" sz="2400" dirty="0" smtClean="0"/>
              <a:t>Факультет экономики и управления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Кафедра </a:t>
            </a:r>
            <a:r>
              <a:rPr lang="ru-RU" sz="2400" dirty="0"/>
              <a:t>учета и финансовых технологий</a:t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dirty="0" smtClean="0"/>
              <a:t>Рынок ценных бумаг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692770"/>
            <a:ext cx="7766936" cy="1716655"/>
          </a:xfrm>
        </p:spPr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К.э.н., доц. Ольга Сергеевна </a:t>
            </a:r>
            <a:r>
              <a:rPr lang="ru-RU" dirty="0" err="1" smtClean="0"/>
              <a:t>Шинделова</a:t>
            </a:r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r>
              <a:rPr lang="ru-RU" dirty="0" smtClean="0"/>
              <a:t>Новосибирск-2025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827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42" y="728283"/>
            <a:ext cx="9391392" cy="5448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975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031" y="550258"/>
            <a:ext cx="8896752" cy="5626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530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808" y="117894"/>
            <a:ext cx="8596668" cy="658483"/>
          </a:xfrm>
        </p:spPr>
        <p:txBody>
          <a:bodyPr/>
          <a:lstStyle/>
          <a:p>
            <a:r>
              <a:rPr lang="ru-RU" dirty="0"/>
              <a:t>Современные финансовые рынки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6949" y="776377"/>
            <a:ext cx="8596668" cy="5980473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Прочие сокращения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АИФ — акционерный инвестиционный фонд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АО — акционерное общество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АСВ — Агентство по страхованию вкладов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БКИ — бюро кредитных историй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ВТО — Всемирная торговая организация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 err="1"/>
              <a:t>ГиМЦБ</a:t>
            </a:r>
            <a:r>
              <a:rPr lang="ru-RU" sz="1000" dirty="0"/>
              <a:t> — государственные и муниципальные ценные бумаги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ГКО — государственные краткосрочные обязательства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ДУ — доверительное управление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ИСУ — ипотечный сертификат участия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КПК — кредитный потребительский кооператив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МВФ — Международный валютный фонд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МСФО — Международные стандарты финансовой отчетности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МФО — </a:t>
            </a:r>
            <a:r>
              <a:rPr lang="ru-RU" sz="1000" dirty="0" err="1"/>
              <a:t>микрофинансовая</a:t>
            </a:r>
            <a:r>
              <a:rPr lang="ru-RU" sz="1000" dirty="0"/>
              <a:t> организация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НПО — негосударственное пенсионное обеспечение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НПФ — негосударственный пенсионный фонд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ООО — общество с ограниченной ответственностью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ОПС — обязательное пенсионное страхование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ОФЗ — облигации федерального займа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ПАО — публичное акционерное общество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ПИФ — паевой инвестиционный фонд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ПУ РЦБ — профессиональные участники рынка ценных бумаг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РДР — российская депозитарная расписка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РНПК — Российская национальная перестраховочная компания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РЦБ — рынок ценных бумаг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СД — специализированный депозитарий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СРО — саморегулируемая организация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УК — управляющая компания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ЭЦБ — эмиссионные ценные </a:t>
            </a:r>
            <a:r>
              <a:rPr lang="ru-RU" sz="1000" dirty="0" smtClean="0"/>
              <a:t>бумаги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 smtClean="0"/>
              <a:t>ЦБ – Центральный банк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 smtClean="0"/>
              <a:t>ФНС – федеральная налоговая служба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 smtClean="0"/>
              <a:t>ПСК – полная стоимость кредита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en-US" sz="1000" dirty="0" smtClean="0"/>
              <a:t>ETF</a:t>
            </a:r>
            <a:r>
              <a:rPr lang="ru-RU" sz="1000" dirty="0" smtClean="0"/>
              <a:t>  - биржевой </a:t>
            </a:r>
            <a:r>
              <a:rPr lang="ru-RU" sz="1000" dirty="0"/>
              <a:t>инвестиционный фонд (</a:t>
            </a:r>
            <a:r>
              <a:rPr lang="en-US" sz="1000" dirty="0"/>
              <a:t>exchange traded fund</a:t>
            </a:r>
            <a:r>
              <a:rPr lang="en-US" sz="1000" dirty="0" smtClean="0"/>
              <a:t>)</a:t>
            </a:r>
            <a:endParaRPr lang="ru-RU" sz="1000" dirty="0" smtClean="0"/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en-US" sz="1000" dirty="0" smtClean="0"/>
              <a:t>EPS</a:t>
            </a:r>
            <a:r>
              <a:rPr lang="ru-RU" sz="1000" dirty="0" smtClean="0"/>
              <a:t>  - </a:t>
            </a:r>
            <a:r>
              <a:rPr lang="en-US" sz="1000" dirty="0" smtClean="0"/>
              <a:t> </a:t>
            </a:r>
            <a:r>
              <a:rPr lang="ru-RU" sz="1000" dirty="0"/>
              <a:t>прибыль на акцию </a:t>
            </a:r>
            <a:endParaRPr lang="ru-RU" sz="1000" dirty="0" smtClean="0"/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ИИС - Индивидуальный инвестиционный </a:t>
            </a:r>
            <a:r>
              <a:rPr lang="ru-RU" sz="1000" dirty="0" smtClean="0"/>
              <a:t>счёт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/>
              <a:t>ОМС - Обезличенный металлический </a:t>
            </a:r>
            <a:r>
              <a:rPr lang="ru-RU" sz="1000" dirty="0" smtClean="0"/>
              <a:t>счёт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 smtClean="0"/>
              <a:t>НСЖ</a:t>
            </a:r>
            <a:r>
              <a:rPr lang="ru-RU" sz="1000" dirty="0"/>
              <a:t> – Накопительное страхование </a:t>
            </a:r>
            <a:r>
              <a:rPr lang="ru-RU" sz="1000" dirty="0" smtClean="0"/>
              <a:t>жизни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 smtClean="0"/>
              <a:t>ИСЖ</a:t>
            </a:r>
            <a:r>
              <a:rPr lang="ru-RU" sz="1000" dirty="0"/>
              <a:t> – Инвестиционное страхование </a:t>
            </a:r>
            <a:r>
              <a:rPr lang="ru-RU" sz="1000" dirty="0" smtClean="0"/>
              <a:t>жизни</a:t>
            </a:r>
          </a:p>
          <a:p>
            <a:pPr>
              <a:lnSpc>
                <a:spcPts val="1200"/>
              </a:lnSpc>
              <a:spcBef>
                <a:spcPts val="0"/>
              </a:spcBef>
            </a:pPr>
            <a:r>
              <a:rPr lang="ru-RU" sz="1000" dirty="0" smtClean="0"/>
              <a:t>НДФЛ</a:t>
            </a:r>
            <a:r>
              <a:rPr lang="ru-RU" sz="1000" dirty="0"/>
              <a:t> – налог на доходы физических </a:t>
            </a:r>
            <a:r>
              <a:rPr lang="ru-RU" sz="1000" dirty="0" smtClean="0"/>
              <a:t>лиц</a:t>
            </a:r>
            <a:endParaRPr lang="ru-RU" sz="1000" dirty="0"/>
          </a:p>
          <a:p>
            <a:pPr>
              <a:lnSpc>
                <a:spcPts val="1200"/>
              </a:lnSpc>
              <a:spcBef>
                <a:spcPts val="0"/>
              </a:spcBef>
            </a:pPr>
            <a:endParaRPr lang="en-US" sz="1000" b="1" dirty="0"/>
          </a:p>
          <a:p>
            <a:pPr>
              <a:lnSpc>
                <a:spcPts val="1200"/>
              </a:lnSpc>
              <a:spcBef>
                <a:spcPts val="0"/>
              </a:spcBef>
            </a:pP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60238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058" y="356065"/>
            <a:ext cx="8596668" cy="637650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800" dirty="0"/>
              <a:t>ABC (Activity-Based Costing) — </a:t>
            </a:r>
            <a:r>
              <a:rPr lang="ru-RU" sz="800" dirty="0"/>
              <a:t>функционально-стоимостной анализ (анализ затрат по видам деятельности);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ATR </a:t>
            </a:r>
            <a:r>
              <a:rPr lang="en-US" sz="800" dirty="0"/>
              <a:t>(Assets Turnover Ratio) — </a:t>
            </a:r>
            <a:r>
              <a:rPr lang="ru-RU" sz="800" dirty="0"/>
              <a:t>коэффициент оборачиваемости активов;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BSC </a:t>
            </a:r>
            <a:r>
              <a:rPr lang="en-US" sz="800" dirty="0"/>
              <a:t>(Balanced Scorecard) — </a:t>
            </a:r>
            <a:r>
              <a:rPr lang="ru-RU" sz="800" dirty="0"/>
              <a:t>сбалансированная система показателей;</a:t>
            </a:r>
          </a:p>
          <a:p>
            <a:pPr>
              <a:spcBef>
                <a:spcPts val="0"/>
              </a:spcBef>
            </a:pPr>
            <a:r>
              <a:rPr lang="ru-RU" sz="800" dirty="0" smtClean="0"/>
              <a:t>САРМ </a:t>
            </a:r>
            <a:r>
              <a:rPr lang="ru-RU" sz="800" dirty="0"/>
              <a:t>(</a:t>
            </a:r>
            <a:r>
              <a:rPr lang="en-US" sz="800" dirty="0"/>
              <a:t>capital assets pricing model) — </a:t>
            </a:r>
            <a:r>
              <a:rPr lang="ru-RU" sz="800" dirty="0"/>
              <a:t>модель оценки доходности финансовых активов;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CF </a:t>
            </a:r>
            <a:r>
              <a:rPr lang="en-US" sz="800" dirty="0"/>
              <a:t>(Cash Flow) — </a:t>
            </a:r>
            <a:r>
              <a:rPr lang="ru-RU" sz="800" dirty="0"/>
              <a:t>денежный поток;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CVP </a:t>
            </a:r>
            <a:r>
              <a:rPr lang="en-US" sz="800" dirty="0"/>
              <a:t>(Cost, Volume, Profit) analysis — </a:t>
            </a:r>
            <a:r>
              <a:rPr lang="ru-RU" sz="800" dirty="0"/>
              <a:t>анализ влияния структуры затрат на динамику прибыли;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D </a:t>
            </a:r>
            <a:r>
              <a:rPr lang="en-US" sz="800" dirty="0"/>
              <a:t>(Debt) — </a:t>
            </a:r>
            <a:r>
              <a:rPr lang="ru-RU" sz="800" dirty="0"/>
              <a:t>заемный капитал;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DFL </a:t>
            </a:r>
            <a:r>
              <a:rPr lang="en-US" sz="800" dirty="0"/>
              <a:t>(degree of financial leverage) — </a:t>
            </a:r>
            <a:r>
              <a:rPr lang="ru-RU" sz="800" dirty="0"/>
              <a:t>показатель эффекта финансового рычага;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DOL </a:t>
            </a:r>
            <a:r>
              <a:rPr lang="en-US" sz="800" dirty="0"/>
              <a:t>(degree of operation leverage) — </a:t>
            </a:r>
            <a:r>
              <a:rPr lang="ru-RU" sz="800" dirty="0"/>
              <a:t>показатель эффекта операционного рычага;</a:t>
            </a:r>
          </a:p>
          <a:p>
            <a:pPr>
              <a:spcBef>
                <a:spcPts val="0"/>
              </a:spcBef>
            </a:pPr>
            <a:r>
              <a:rPr lang="en-US" sz="800" dirty="0" err="1" smtClean="0"/>
              <a:t>DOLp</a:t>
            </a:r>
            <a:r>
              <a:rPr lang="en-US" sz="800" dirty="0" smtClean="0"/>
              <a:t> </a:t>
            </a:r>
            <a:r>
              <a:rPr lang="en-US" sz="800" dirty="0"/>
              <a:t>— </a:t>
            </a:r>
            <a:r>
              <a:rPr lang="ru-RU" sz="800" dirty="0"/>
              <a:t>показатель эффекта операционного рычага, обусловленного изменением цены (Р) при сохранении постоянным объема реализации;</a:t>
            </a:r>
          </a:p>
          <a:p>
            <a:pPr>
              <a:spcBef>
                <a:spcPts val="0"/>
              </a:spcBef>
            </a:pPr>
            <a:r>
              <a:rPr lang="en-US" sz="800" dirty="0" err="1" smtClean="0"/>
              <a:t>DOLv</a:t>
            </a:r>
            <a:r>
              <a:rPr lang="en-US" sz="800" dirty="0" smtClean="0"/>
              <a:t> </a:t>
            </a:r>
            <a:r>
              <a:rPr lang="en-US" sz="800" dirty="0"/>
              <a:t>— </a:t>
            </a:r>
            <a:r>
              <a:rPr lang="ru-RU" sz="800" dirty="0"/>
              <a:t>показатель эффекта операционного рычага, обусловленного изменением объема реализации (</a:t>
            </a:r>
            <a:r>
              <a:rPr lang="en-US" sz="800" dirty="0"/>
              <a:t>V), </a:t>
            </a:r>
            <a:r>
              <a:rPr lang="ru-RU" sz="800" dirty="0"/>
              <a:t>при сохранении постоянной цены;</a:t>
            </a:r>
          </a:p>
          <a:p>
            <a:pPr>
              <a:spcBef>
                <a:spcPts val="0"/>
              </a:spcBef>
            </a:pPr>
            <a:r>
              <a:rPr lang="ru-RU" sz="800" dirty="0" smtClean="0"/>
              <a:t>Е </a:t>
            </a:r>
            <a:r>
              <a:rPr lang="ru-RU" sz="800" dirty="0"/>
              <a:t>(</a:t>
            </a:r>
            <a:r>
              <a:rPr lang="en-US" sz="800" dirty="0"/>
              <a:t>Equity) — </a:t>
            </a:r>
            <a:r>
              <a:rPr lang="ru-RU" sz="800" dirty="0"/>
              <a:t>собственный капитал;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EBIT </a:t>
            </a:r>
            <a:r>
              <a:rPr lang="en-US" sz="800" dirty="0"/>
              <a:t>(Earnings Before Interest and Tax) —</a:t>
            </a:r>
            <a:r>
              <a:rPr lang="ru-RU" sz="800" dirty="0"/>
              <a:t>прибыль до уплаты процентов за использование заемного капитала и налога на прибыль;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EOQ </a:t>
            </a:r>
            <a:r>
              <a:rPr lang="en-US" sz="800" dirty="0"/>
              <a:t>(Economic Ordering Quantity Model) — </a:t>
            </a:r>
            <a:r>
              <a:rPr lang="ru-RU" sz="800" dirty="0"/>
              <a:t>модель экономически обоснованного размера заказа;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EPS </a:t>
            </a:r>
            <a:r>
              <a:rPr lang="en-US" sz="800" dirty="0"/>
              <a:t>(Earnings per Share) — </a:t>
            </a:r>
            <a:r>
              <a:rPr lang="ru-RU" sz="800" dirty="0"/>
              <a:t>прибыль на акцию;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EVA </a:t>
            </a:r>
            <a:r>
              <a:rPr lang="en-US" sz="800" dirty="0"/>
              <a:t>(Economic Value Added) — </a:t>
            </a:r>
            <a:r>
              <a:rPr lang="ru-RU" sz="800" dirty="0"/>
              <a:t>экономическая добавленная стоимость;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FC </a:t>
            </a:r>
            <a:r>
              <a:rPr lang="en-US" sz="800" dirty="0"/>
              <a:t>(Fixed Cost) — </a:t>
            </a:r>
            <a:r>
              <a:rPr lang="ru-RU" sz="800" dirty="0"/>
              <a:t>постоянные затраты;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FCF </a:t>
            </a:r>
            <a:r>
              <a:rPr lang="en-US" sz="800" dirty="0"/>
              <a:t>(free cash flaw) — </a:t>
            </a:r>
            <a:r>
              <a:rPr lang="ru-RU" sz="800" dirty="0"/>
              <a:t>свободный денежный поток;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FSM </a:t>
            </a:r>
            <a:r>
              <a:rPr lang="en-US" sz="800" dirty="0"/>
              <a:t>(Financial Safety Margin) — </a:t>
            </a:r>
            <a:r>
              <a:rPr lang="ru-RU" sz="800" dirty="0"/>
              <a:t>запас финансовой прочности;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FV </a:t>
            </a:r>
            <a:r>
              <a:rPr lang="en-US" sz="800" dirty="0"/>
              <a:t>(Future Value) — </a:t>
            </a:r>
            <a:r>
              <a:rPr lang="ru-RU" sz="800" dirty="0"/>
              <a:t>будущий эквивалент текущей денежной суммы;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FVA </a:t>
            </a:r>
            <a:r>
              <a:rPr lang="en-US" sz="800" dirty="0"/>
              <a:t>(Future Value of Annuity) — </a:t>
            </a:r>
            <a:r>
              <a:rPr lang="ru-RU" sz="800" dirty="0"/>
              <a:t>будущая стоимость аннуитета;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GM </a:t>
            </a:r>
            <a:r>
              <a:rPr lang="en-US" sz="800" dirty="0"/>
              <a:t>(Gross Margin) — </a:t>
            </a:r>
            <a:r>
              <a:rPr lang="ru-RU" sz="800" dirty="0"/>
              <a:t>валовая маржа;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IRR </a:t>
            </a:r>
            <a:r>
              <a:rPr lang="en-US" sz="800" dirty="0"/>
              <a:t>(Internal Rate of Return) — </a:t>
            </a:r>
            <a:r>
              <a:rPr lang="ru-RU" sz="800" dirty="0"/>
              <a:t>внутренняя норма доходности;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MIRR </a:t>
            </a:r>
            <a:r>
              <a:rPr lang="en-US" sz="800" dirty="0"/>
              <a:t>(Modified Internal rate of return) — </a:t>
            </a:r>
            <a:r>
              <a:rPr lang="ru-RU" sz="800" dirty="0"/>
              <a:t>модифицированная внутренняя норма доходности;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MVA </a:t>
            </a:r>
            <a:r>
              <a:rPr lang="en-US" sz="800" dirty="0"/>
              <a:t>(Market Value Added) — </a:t>
            </a:r>
            <a:r>
              <a:rPr lang="ru-RU" sz="800" dirty="0"/>
              <a:t>рыночная добавленная стоимость;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NOPAT </a:t>
            </a:r>
            <a:r>
              <a:rPr lang="en-US" sz="800" dirty="0"/>
              <a:t>(Net Operation Profit After Tax) — </a:t>
            </a:r>
            <a:r>
              <a:rPr lang="ru-RU" sz="800" dirty="0"/>
              <a:t>чистая операционная прибыль после уплаты налога на прибыль, но до уплаты процентов за использование заемного капитала;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NPV(Net </a:t>
            </a:r>
            <a:r>
              <a:rPr lang="en-US" sz="800" dirty="0"/>
              <a:t>Present Value) — </a:t>
            </a:r>
            <a:r>
              <a:rPr lang="ru-RU" sz="800" dirty="0"/>
              <a:t>чистый приведенный доход;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NWC </a:t>
            </a:r>
            <a:r>
              <a:rPr lang="en-US" sz="800" dirty="0"/>
              <a:t>(Net Working Capital) — </a:t>
            </a:r>
            <a:r>
              <a:rPr lang="ru-RU" sz="800" dirty="0"/>
              <a:t>чистый оборотный капитал;</a:t>
            </a:r>
          </a:p>
          <a:p>
            <a:pPr>
              <a:spcBef>
                <a:spcPts val="0"/>
              </a:spcBef>
            </a:pPr>
            <a:r>
              <a:rPr lang="ru-RU" sz="800" dirty="0" smtClean="0"/>
              <a:t>Р/Е </a:t>
            </a:r>
            <a:r>
              <a:rPr lang="ru-RU" sz="800" dirty="0"/>
              <a:t>(</a:t>
            </a:r>
            <a:r>
              <a:rPr lang="en-US" sz="800" dirty="0"/>
              <a:t>Price / EPS ) — </a:t>
            </a:r>
            <a:r>
              <a:rPr lang="ru-RU" sz="800" dirty="0"/>
              <a:t>соотношение цена—прибыль, показатель привлекательности акций для инвестора;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PV(Present </a:t>
            </a:r>
            <a:r>
              <a:rPr lang="en-US" sz="800" dirty="0"/>
              <a:t>Value) — </a:t>
            </a:r>
            <a:r>
              <a:rPr lang="ru-RU" sz="800" dirty="0"/>
              <a:t>текущий эквивалент будущей денежной суммы;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PVA </a:t>
            </a:r>
            <a:r>
              <a:rPr lang="en-US" sz="800" dirty="0"/>
              <a:t>(Present Value of Annuity) — </a:t>
            </a:r>
            <a:r>
              <a:rPr lang="ru-RU" sz="800" dirty="0"/>
              <a:t>приведенная стоимость аннуитета;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ROA </a:t>
            </a:r>
            <a:r>
              <a:rPr lang="en-US" sz="800" dirty="0"/>
              <a:t>(Return on Assets) — </a:t>
            </a:r>
            <a:r>
              <a:rPr lang="ru-RU" sz="800" dirty="0"/>
              <a:t>рентабельность активов;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ROE </a:t>
            </a:r>
            <a:r>
              <a:rPr lang="en-US" sz="800" dirty="0"/>
              <a:t>(Return on Equity) — </a:t>
            </a:r>
            <a:r>
              <a:rPr lang="ru-RU" sz="800" dirty="0"/>
              <a:t>рентабельность собственного капитала;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ROI </a:t>
            </a:r>
            <a:r>
              <a:rPr lang="en-US" sz="800" dirty="0"/>
              <a:t>(Return on Investments) — </a:t>
            </a:r>
            <a:r>
              <a:rPr lang="ru-RU" sz="800" dirty="0"/>
              <a:t>рентабельность инвестиций;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ROCE </a:t>
            </a:r>
            <a:r>
              <a:rPr lang="en-US" sz="800" dirty="0"/>
              <a:t>(Return on Capital Employed) — </a:t>
            </a:r>
            <a:r>
              <a:rPr lang="ru-RU" sz="800" dirty="0"/>
              <a:t>чистая рентабельность инвестированного капитала (см. </a:t>
            </a:r>
            <a:r>
              <a:rPr lang="en-US" sz="800" dirty="0"/>
              <a:t>ROIC)-,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ROIC </a:t>
            </a:r>
            <a:r>
              <a:rPr lang="en-US" sz="800" dirty="0"/>
              <a:t>(Return on Invested Capital) — </a:t>
            </a:r>
            <a:r>
              <a:rPr lang="ru-RU" sz="800" dirty="0"/>
              <a:t>чистая рентабельность инвестированного капитала (см. </a:t>
            </a:r>
            <a:r>
              <a:rPr lang="en-US" sz="800" dirty="0"/>
              <a:t>ROCE)-,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ROS </a:t>
            </a:r>
            <a:r>
              <a:rPr lang="en-US" sz="800" dirty="0"/>
              <a:t>(Return on Sales) — </a:t>
            </a:r>
            <a:r>
              <a:rPr lang="ru-RU" sz="800" dirty="0"/>
              <a:t>рентабельность продаж;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SVA </a:t>
            </a:r>
            <a:r>
              <a:rPr lang="en-US" sz="800" dirty="0"/>
              <a:t>(Shareholder Value Added) — </a:t>
            </a:r>
            <a:r>
              <a:rPr lang="ru-RU" sz="800" dirty="0"/>
              <a:t>добавленная акционерная стоимость;</a:t>
            </a:r>
          </a:p>
          <a:p>
            <a:pPr>
              <a:spcBef>
                <a:spcPts val="0"/>
              </a:spcBef>
            </a:pPr>
            <a:r>
              <a:rPr lang="ru-RU" sz="800" dirty="0" smtClean="0"/>
              <a:t>ТСС </a:t>
            </a:r>
            <a:r>
              <a:rPr lang="ru-RU" sz="800" dirty="0"/>
              <a:t>(</a:t>
            </a:r>
            <a:r>
              <a:rPr lang="en-US" sz="800" dirty="0"/>
              <a:t>Total Carrying Cost) — </a:t>
            </a:r>
            <a:r>
              <a:rPr lang="ru-RU" sz="800" dirty="0"/>
              <a:t>совокупные годовые затраты, связанные с хранением запасов;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TIC </a:t>
            </a:r>
            <a:r>
              <a:rPr lang="en-US" sz="800" dirty="0"/>
              <a:t>(Total Inventory Cost) — </a:t>
            </a:r>
            <a:r>
              <a:rPr lang="ru-RU" sz="800" dirty="0"/>
              <a:t>совокупные годовые затраты, связанные с обслуживанием запасов;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TOC </a:t>
            </a:r>
            <a:r>
              <a:rPr lang="en-US" sz="800" dirty="0"/>
              <a:t>(Total Ordering Cost) — </a:t>
            </a:r>
            <a:r>
              <a:rPr lang="ru-RU" sz="800" dirty="0"/>
              <a:t>совокупные годовые затраты, связанные с оформлением партии заказа;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TL </a:t>
            </a:r>
            <a:r>
              <a:rPr lang="en-US" sz="800" dirty="0"/>
              <a:t>(Total Leverage) — </a:t>
            </a:r>
            <a:r>
              <a:rPr lang="ru-RU" sz="800" dirty="0"/>
              <a:t>показатель эффекта совокупного рычага;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VBM </a:t>
            </a:r>
            <a:r>
              <a:rPr lang="en-US" sz="800" dirty="0"/>
              <a:t>(Value-Based Management) — </a:t>
            </a:r>
            <a:r>
              <a:rPr lang="ru-RU" sz="800" dirty="0"/>
              <a:t>управление компанией на основе концепции стоимости;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VC </a:t>
            </a:r>
            <a:r>
              <a:rPr lang="en-US" sz="800" dirty="0"/>
              <a:t>(Variable Costs) — </a:t>
            </a:r>
            <a:r>
              <a:rPr lang="ru-RU" sz="800" dirty="0"/>
              <a:t>переменные затраты;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WACC </a:t>
            </a:r>
            <a:r>
              <a:rPr lang="en-US" sz="800" dirty="0"/>
              <a:t>(Weighted Average Cost of Capital) — </a:t>
            </a:r>
            <a:r>
              <a:rPr lang="ru-RU" sz="800" dirty="0"/>
              <a:t>средневзвешенная стоимость </a:t>
            </a:r>
            <a:r>
              <a:rPr lang="ru-RU" sz="800" dirty="0" smtClean="0"/>
              <a:t>капитала;</a:t>
            </a:r>
          </a:p>
          <a:p>
            <a:pPr>
              <a:spcBef>
                <a:spcPts val="0"/>
              </a:spcBef>
            </a:pPr>
            <a:r>
              <a:rPr lang="en-US" sz="800" dirty="0" smtClean="0"/>
              <a:t>YTM </a:t>
            </a:r>
            <a:r>
              <a:rPr lang="en-US" sz="800" dirty="0"/>
              <a:t>(Yield to Maturity) — </a:t>
            </a:r>
            <a:r>
              <a:rPr lang="ru-RU" sz="800" dirty="0"/>
              <a:t>полная доходность покупки облигации для инвестора (доходность к погашению).</a:t>
            </a:r>
          </a:p>
        </p:txBody>
      </p:sp>
    </p:spTree>
    <p:extLst>
      <p:ext uri="{BB962C8B-B14F-4D97-AF65-F5344CB8AC3E}">
        <p14:creationId xmlns:p14="http://schemas.microsoft.com/office/powerpoint/2010/main" val="417555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/>
              <a:t>Современные финансовые рынки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8083"/>
            <a:ext cx="8596668" cy="4773279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Законодательные и нормативные документы</a:t>
            </a:r>
          </a:p>
          <a:p>
            <a:r>
              <a:rPr lang="ru-RU" dirty="0"/>
              <a:t>БК РФ — Бюджетный кодекс Российской Федерации от </a:t>
            </a:r>
            <a:r>
              <a:rPr lang="ru-RU" dirty="0" smtClean="0"/>
              <a:t>31.07.1998 № </a:t>
            </a:r>
            <a:r>
              <a:rPr lang="ru-RU" dirty="0"/>
              <a:t>145-ФЗ</a:t>
            </a:r>
          </a:p>
          <a:p>
            <a:r>
              <a:rPr lang="ru-RU" dirty="0"/>
              <a:t>ГКРФ— Гражданский кодекс Российской Федерации от </a:t>
            </a:r>
            <a:r>
              <a:rPr lang="ru-RU" dirty="0" smtClean="0"/>
              <a:t>30.11.1994 № </a:t>
            </a:r>
            <a:r>
              <a:rPr lang="ru-RU" dirty="0"/>
              <a:t>51-ФЗ</a:t>
            </a:r>
          </a:p>
          <a:p>
            <a:r>
              <a:rPr lang="ru-RU" dirty="0" smtClean="0"/>
              <a:t>Федеральный закон </a:t>
            </a:r>
            <a:r>
              <a:rPr lang="ru-RU" dirty="0"/>
              <a:t>от 02.12.1990 № 395-1 «О банках и банковской деятельности»</a:t>
            </a:r>
          </a:p>
          <a:p>
            <a:r>
              <a:rPr lang="ru-RU" dirty="0"/>
              <a:t>Закон «О валютном регулировании и валютном контроле» </a:t>
            </a:r>
            <a:r>
              <a:rPr lang="ru-RU" dirty="0" smtClean="0"/>
              <a:t>—Федеральный </a:t>
            </a:r>
            <a:r>
              <a:rPr lang="ru-RU" dirty="0"/>
              <a:t>закон 10.12.2003 № 173-ФЗ «О валютном регулировании и валютном контроле»</a:t>
            </a:r>
          </a:p>
          <a:p>
            <a:r>
              <a:rPr lang="ru-RU" dirty="0"/>
              <a:t>Закон «О негосударственных пенсионных фондах» — Федеральный закон от 07.05.1998 № 75-ФЗ «О негосударственных пенсионных фондах»</a:t>
            </a:r>
          </a:p>
          <a:p>
            <a:r>
              <a:rPr lang="ru-RU" dirty="0"/>
              <a:t>Закон «О переводном и простом векселе» — Федеральный закон от 11.03.1997 № 48-ФЗ «О переводном и простом векселе»</a:t>
            </a:r>
          </a:p>
          <a:p>
            <a:r>
              <a:rPr lang="ru-RU" dirty="0"/>
              <a:t>Закон «О рынке ценных бумаг» — Федеральный закон </a:t>
            </a:r>
            <a:r>
              <a:rPr lang="ru-RU" dirty="0" smtClean="0"/>
              <a:t>от 22.04.1996 </a:t>
            </a:r>
            <a:r>
              <a:rPr lang="ru-RU" dirty="0"/>
              <a:t>№ 39-ФЗ «О рынке ценных бумаг»</a:t>
            </a:r>
          </a:p>
          <a:p>
            <a:r>
              <a:rPr lang="ru-RU" dirty="0"/>
              <a:t>Закон «О Центральном банке Российской Федерации (</a:t>
            </a:r>
            <a:r>
              <a:rPr lang="ru-RU" dirty="0" smtClean="0"/>
              <a:t>Банке России</a:t>
            </a:r>
            <a:r>
              <a:rPr lang="ru-RU" dirty="0"/>
              <a:t>)» — Федеральный закон от 10.07.2002 № 86-ФЗ «О Центральном банке Российской Федерации (Банке России)»</a:t>
            </a:r>
          </a:p>
          <a:p>
            <a:r>
              <a:rPr lang="ru-RU" dirty="0"/>
              <a:t>Закон «Об акционерных обществах» — Федеральный </a:t>
            </a:r>
            <a:r>
              <a:rPr lang="ru-RU" dirty="0" smtClean="0"/>
              <a:t>закон от </a:t>
            </a:r>
            <a:r>
              <a:rPr lang="ru-RU" dirty="0"/>
              <a:t>26.12.1995 № 208-ФЗ «Об акционерных обществах»</a:t>
            </a:r>
          </a:p>
          <a:p>
            <a:r>
              <a:rPr lang="ru-RU" dirty="0"/>
              <a:t>Закон «Об инвестиционных фондах» — Федеральный </a:t>
            </a:r>
            <a:r>
              <a:rPr lang="ru-RU" dirty="0" smtClean="0"/>
              <a:t>закон от </a:t>
            </a:r>
            <a:r>
              <a:rPr lang="ru-RU" dirty="0"/>
              <a:t>29.11.2001 № 156-ФЗ «Об инвестиционных фондах»</a:t>
            </a:r>
          </a:p>
          <a:p>
            <a:r>
              <a:rPr lang="ru-RU" dirty="0"/>
              <a:t>Закон «Об организации страхового дела в РФ» — Закон Российской Федерации от 27.11.1992 № 4015-1 «Об организации страхового дела в Российской Федерации»</a:t>
            </a:r>
          </a:p>
          <a:p>
            <a:r>
              <a:rPr lang="ru-RU" dirty="0"/>
              <a:t>Закон «Об особенностях эмиссии и обращения государственных и муниципальных ценных бумаг» — Федеральный закон</a:t>
            </a:r>
          </a:p>
          <a:p>
            <a:r>
              <a:rPr lang="ru-RU" dirty="0"/>
              <a:t>от 29.07.1998 № 136-ФЗ «Об особенностях эмиссии и </a:t>
            </a:r>
            <a:r>
              <a:rPr lang="ru-RU" dirty="0" smtClean="0"/>
              <a:t>обращения государственных </a:t>
            </a:r>
            <a:r>
              <a:rPr lang="ru-RU" dirty="0"/>
              <a:t>и муниципальных ценных бумаг»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544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80845"/>
          </a:xfrm>
        </p:spPr>
        <p:txBody>
          <a:bodyPr>
            <a:normAutofit fontScale="90000"/>
          </a:bodyPr>
          <a:lstStyle/>
          <a:p>
            <a:r>
              <a:rPr lang="ru-RU" dirty="0"/>
              <a:t>Современные финансовые рынки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337094"/>
            <a:ext cx="10020337" cy="4804913"/>
          </a:xfrm>
        </p:spPr>
        <p:txBody>
          <a:bodyPr>
            <a:normAutofit fontScale="62500" lnSpcReduction="20000"/>
          </a:bodyPr>
          <a:lstStyle/>
          <a:p>
            <a:r>
              <a:rPr lang="ru-RU" sz="2200" dirty="0"/>
              <a:t>В экономической теории под рынком понимается система экономических отношений по поводу купли-продажи товаров и услуг, посредством которых реализуются интересы участников рынка.</a:t>
            </a:r>
          </a:p>
          <a:p>
            <a:r>
              <a:rPr lang="ru-RU" sz="2200" dirty="0" smtClean="0"/>
              <a:t>Финансовый </a:t>
            </a:r>
            <a:r>
              <a:rPr lang="ru-RU" sz="2200" dirty="0"/>
              <a:t>рынок – это рынок, на котором определяется спрос и </a:t>
            </a:r>
            <a:r>
              <a:rPr lang="ru-RU" sz="2200" dirty="0" smtClean="0"/>
              <a:t>предложение </a:t>
            </a:r>
            <a:r>
              <a:rPr lang="ru-RU" sz="2200" dirty="0"/>
              <a:t>на различные финансовые инструменты</a:t>
            </a:r>
            <a:r>
              <a:rPr lang="ru-RU" sz="2200" dirty="0" smtClean="0"/>
              <a:t>.</a:t>
            </a:r>
          </a:p>
          <a:p>
            <a:r>
              <a:rPr lang="ru-RU" sz="2200" dirty="0" smtClean="0"/>
              <a:t> </a:t>
            </a:r>
            <a:r>
              <a:rPr lang="ru-RU" sz="2200" dirty="0"/>
              <a:t>Финансовый рынок в современном понимании представляет собой механизм торговли финансовыми активами, обязательными атрибутами которого являются четкие правила торговли, наличие профессиональных участников рынка и развитой рыночной инфраструктуры, обеспечивающей минимальные издержки и </a:t>
            </a:r>
            <a:r>
              <a:rPr lang="ru-RU" sz="2200" dirty="0" smtClean="0"/>
              <a:t>максимальную </a:t>
            </a:r>
            <a:r>
              <a:rPr lang="ru-RU" sz="2200" dirty="0"/>
              <a:t>надежность совершения сделок</a:t>
            </a:r>
            <a:r>
              <a:rPr lang="ru-RU" sz="2200" dirty="0" smtClean="0"/>
              <a:t>.</a:t>
            </a:r>
          </a:p>
          <a:p>
            <a:r>
              <a:rPr lang="ru-RU" sz="2200" b="1" dirty="0" smtClean="0"/>
              <a:t>Финансовый </a:t>
            </a:r>
            <a:r>
              <a:rPr lang="ru-RU" sz="2200" b="1" dirty="0"/>
              <a:t>рынок</a:t>
            </a:r>
            <a:r>
              <a:rPr lang="ru-RU" sz="2200" dirty="0"/>
              <a:t>  — система экономических взаимоотношений, связанных с заимствованием, выпуском, куплей, продажей ценных бумаг, драгоценных металлов, валют и других инструментов </a:t>
            </a:r>
            <a:r>
              <a:rPr lang="ru-RU" sz="2200" dirty="0" smtClean="0"/>
              <a:t>инвестирования.</a:t>
            </a:r>
          </a:p>
          <a:p>
            <a:endParaRPr lang="ru-RU" sz="2800" b="1" dirty="0" smtClean="0"/>
          </a:p>
          <a:p>
            <a:r>
              <a:rPr lang="ru-RU" sz="2800" b="1" dirty="0" smtClean="0"/>
              <a:t>Финансовый </a:t>
            </a:r>
            <a:r>
              <a:rPr lang="ru-RU" sz="2800" b="1" dirty="0"/>
              <a:t>рынок — это сфера экономических отношений, где происходит купля-продажа финансовых ресурсов. Финансовый рынок — это механизм перераспределения средств между участниками экономических отношений, т. е. кредиторами и заемщиками, при помощи посредников на основе спроса и предложения. Структурно финансовый рынок принято подразделять на денежный рынок и рынок капиталов. В составе денежного рынка функционируют рынок краткосрочных обязательств и кредитов и валютный рынок. В составе рынка капиталов функционируют рынок ценных бумаг и рынок среднесрочных и долгосрочных кредитов. </a:t>
            </a:r>
          </a:p>
        </p:txBody>
      </p:sp>
    </p:spTree>
    <p:extLst>
      <p:ext uri="{BB962C8B-B14F-4D97-AF65-F5344CB8AC3E}">
        <p14:creationId xmlns:p14="http://schemas.microsoft.com/office/powerpoint/2010/main" val="97611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/>
              <a:t>Современные финансовые рынки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7334" y="1268413"/>
            <a:ext cx="8923866" cy="4773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54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 smtClean="0"/>
              <a:t>Рынок ценных бумаг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Таким образом, рынок ценных бумаг является одним из </a:t>
            </a:r>
            <a:r>
              <a:rPr lang="ru-RU" dirty="0" smtClean="0"/>
              <a:t>сегментов </a:t>
            </a:r>
            <a:r>
              <a:rPr lang="ru-RU" dirty="0"/>
              <a:t>финансового рынка. В общем виде этот рынок можно определить как совокупность экономических отношений </a:t>
            </a:r>
            <a:r>
              <a:rPr lang="ru-RU" dirty="0" smtClean="0"/>
              <a:t>его </a:t>
            </a:r>
            <a:r>
              <a:rPr lang="ru-RU" dirty="0"/>
              <a:t>участников по поводу выпуска и обращения ценных бумаг.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экономической системе государства рынок ценных бумаг играет важнейшую роль, обеспечивая аккумулирование </a:t>
            </a:r>
            <a:r>
              <a:rPr lang="ru-RU" dirty="0" smtClean="0"/>
              <a:t>и </a:t>
            </a:r>
            <a:r>
              <a:rPr lang="ru-RU" dirty="0"/>
              <a:t>концентрацию временно свободных денежных средств для </a:t>
            </a:r>
            <a:r>
              <a:rPr lang="ru-RU" dirty="0" smtClean="0"/>
              <a:t>инвестирования </a:t>
            </a:r>
            <a:r>
              <a:rPr lang="ru-RU" dirty="0"/>
              <a:t>в перспективные отрасли экономики.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339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 smtClean="0"/>
              <a:t>Рынок ценных бумаг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43279"/>
            <a:ext cx="8596668" cy="4698084"/>
          </a:xfrm>
        </p:spPr>
        <p:txBody>
          <a:bodyPr/>
          <a:lstStyle/>
          <a:p>
            <a:r>
              <a:rPr lang="ru-RU" dirty="0"/>
              <a:t>В настоящее время в отечественной литературе нет единого мнения о соотношении понятий “рынок ценных бумаг” и “фондовый рынок”. </a:t>
            </a:r>
            <a:endParaRPr lang="ru-RU" dirty="0" smtClean="0"/>
          </a:p>
          <a:p>
            <a:r>
              <a:rPr lang="ru-RU" dirty="0" smtClean="0"/>
              <a:t>Некоторые </a:t>
            </a:r>
            <a:r>
              <a:rPr lang="ru-RU" dirty="0"/>
              <a:t>ученые считают эти понятия синонимами, другие не отождествляют их, выделяя, например, в составе рынка ценных бумаг фондовый рынок и рынок товарных ценных бумаг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Основной </a:t>
            </a:r>
            <a:r>
              <a:rPr lang="ru-RU" dirty="0"/>
              <a:t>целью фондового </a:t>
            </a:r>
            <a:r>
              <a:rPr lang="ru-RU" dirty="0" smtClean="0"/>
              <a:t>рынка/РЦБ </a:t>
            </a:r>
            <a:r>
              <a:rPr lang="ru-RU" dirty="0"/>
              <a:t>является аккумуляция финансовых ресурсов и обеспечение возможности их перераспределения путем проведения участниками фондового рынка различных операций по купле-продаже ценных бумаг, т. е. осуществление посредничества в движении временно свободных денежных средств от инвесторов к эмитентам ценных бумаг. </a:t>
            </a:r>
            <a:endParaRPr lang="ru-RU" dirty="0" smtClean="0"/>
          </a:p>
          <a:p>
            <a:r>
              <a:rPr lang="ru-RU" dirty="0" smtClean="0"/>
              <a:t>Участники </a:t>
            </a:r>
            <a:r>
              <a:rPr lang="ru-RU" dirty="0"/>
              <a:t>рынка ценных бумаг преследуют также цели защиты от рисков, обеспечения доходности инвестиций, хранения денежных средств и др.</a:t>
            </a:r>
          </a:p>
        </p:txBody>
      </p:sp>
    </p:spTree>
    <p:extLst>
      <p:ext uri="{BB962C8B-B14F-4D97-AF65-F5344CB8AC3E}">
        <p14:creationId xmlns:p14="http://schemas.microsoft.com/office/powerpoint/2010/main" val="29641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 smtClean="0"/>
              <a:t>Рынок ценных бумаг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43279"/>
            <a:ext cx="8596668" cy="4698084"/>
          </a:xfrm>
        </p:spPr>
        <p:txBody>
          <a:bodyPr>
            <a:normAutofit fontScale="47500" lnSpcReduction="20000"/>
          </a:bodyPr>
          <a:lstStyle/>
          <a:p>
            <a:r>
              <a:rPr lang="ru-RU" dirty="0"/>
              <a:t>Задачами рынка ценных бумаг являются</a:t>
            </a:r>
            <a:r>
              <a:rPr lang="ru-RU" dirty="0" smtClean="0"/>
              <a:t>:</a:t>
            </a:r>
          </a:p>
          <a:p>
            <a:r>
              <a:rPr lang="ru-RU" dirty="0" smtClean="0"/>
              <a:t> </a:t>
            </a:r>
            <a:r>
              <a:rPr lang="ru-RU" dirty="0"/>
              <a:t>– мобилизация временно свободных денежных средств для реализации конкретных инвестиционных проектов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/>
              <a:t>– обеспечение перелива капитала из депрессивных отраслей в прогрессирующие отрасли; </a:t>
            </a:r>
            <a:endParaRPr lang="ru-RU" dirty="0" smtClean="0"/>
          </a:p>
          <a:p>
            <a:r>
              <a:rPr lang="ru-RU" dirty="0" smtClean="0"/>
              <a:t>– </a:t>
            </a:r>
            <a:r>
              <a:rPr lang="ru-RU" dirty="0"/>
              <a:t>обеспечение массового характера инвестиционного процесса</a:t>
            </a:r>
            <a:r>
              <a:rPr lang="ru-RU" dirty="0" smtClean="0"/>
              <a:t>;</a:t>
            </a:r>
            <a:endParaRPr lang="en-US" dirty="0" smtClean="0"/>
          </a:p>
          <a:p>
            <a:r>
              <a:rPr lang="ru-RU" dirty="0" smtClean="0"/>
              <a:t> </a:t>
            </a:r>
            <a:r>
              <a:rPr lang="ru-RU" dirty="0"/>
              <a:t>– привлечение средств для покрытия дефицита федерального, региональных и местных бюджетов</a:t>
            </a:r>
            <a:r>
              <a:rPr lang="ru-RU" dirty="0" smtClean="0"/>
              <a:t>;</a:t>
            </a:r>
          </a:p>
          <a:p>
            <a:r>
              <a:rPr lang="ru-RU" dirty="0" smtClean="0"/>
              <a:t> </a:t>
            </a:r>
            <a:r>
              <a:rPr lang="ru-RU" dirty="0"/>
              <a:t>– трансформация отношений собственности; </a:t>
            </a:r>
            <a:endParaRPr lang="en-US" dirty="0" smtClean="0"/>
          </a:p>
          <a:p>
            <a:r>
              <a:rPr lang="ru-RU" dirty="0" smtClean="0"/>
              <a:t>– </a:t>
            </a:r>
            <a:r>
              <a:rPr lang="ru-RU" dirty="0"/>
              <a:t>уменьшение инвестиционного риска; </a:t>
            </a:r>
            <a:endParaRPr lang="ru-RU" dirty="0" smtClean="0"/>
          </a:p>
          <a:p>
            <a:r>
              <a:rPr lang="ru-RU" dirty="0" smtClean="0"/>
              <a:t>– </a:t>
            </a:r>
            <a:r>
              <a:rPr lang="ru-RU" dirty="0"/>
              <a:t>формирование портфельных стратегий; </a:t>
            </a:r>
            <a:endParaRPr lang="ru-RU" dirty="0" smtClean="0"/>
          </a:p>
          <a:p>
            <a:r>
              <a:rPr lang="ru-RU" dirty="0"/>
              <a:t>– обеспечение структурной перестройки и реструктуризации экономики; </a:t>
            </a:r>
            <a:endParaRPr lang="ru-RU" dirty="0" smtClean="0"/>
          </a:p>
          <a:p>
            <a:r>
              <a:rPr lang="ru-RU" dirty="0" smtClean="0"/>
              <a:t>– </a:t>
            </a:r>
            <a:r>
              <a:rPr lang="ru-RU" dirty="0"/>
              <a:t>влияние на темпы инфляции; </a:t>
            </a:r>
            <a:endParaRPr lang="en-US" smtClean="0"/>
          </a:p>
          <a:p>
            <a:r>
              <a:rPr lang="ru-RU" smtClean="0"/>
              <a:t>– </a:t>
            </a:r>
            <a:r>
              <a:rPr lang="ru-RU" dirty="0"/>
              <a:t>реализация государственной политики в сфере приватизации и акционирования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Для </a:t>
            </a:r>
            <a:r>
              <a:rPr lang="ru-RU" dirty="0"/>
              <a:t>реализации основной цели и решения вышеназванных задач необходимо наличие следующих условий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– свободное передвижение капитала;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– </a:t>
            </a:r>
            <a:r>
              <a:rPr lang="ru-RU" dirty="0"/>
              <a:t>обеспечение ликвидности ценных бумаг, которая достигается за счет большого числа продавцов и покупателей и небольших разниц в ценах продажи и покупки</a:t>
            </a:r>
            <a:r>
              <a:rPr lang="ru-RU" dirty="0" smtClean="0"/>
              <a:t>;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– формирование рыночной инфраструктуры, отвечающей мировым стандартам, в том числе наличие торговых систем, обеспечивающих контакт продавцов и покупателей, и информационной прозрачности рынка.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Важнейшим </a:t>
            </a:r>
            <a:r>
              <a:rPr lang="ru-RU" dirty="0"/>
              <a:t>условием успешного функционирования рынка ценных бумаг является эффективная система его регулирования, включающая государственное регулирование и регулирование со стороны профессиональных участников рынка ценных бумаг, т. е. саморегулирование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292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 smtClean="0"/>
              <a:t>Рынок ценных бумаг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43278"/>
            <a:ext cx="10700068" cy="551472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 Рынок ценных бумаг имеет ряд функций, к основным из них относятся: </a:t>
            </a:r>
            <a:endParaRPr lang="ru-RU" dirty="0" smtClean="0"/>
          </a:p>
          <a:p>
            <a:pPr>
              <a:buAutoNum type="arabicParenR"/>
            </a:pPr>
            <a:r>
              <a:rPr lang="ru-RU" dirty="0" smtClean="0"/>
              <a:t>информационная </a:t>
            </a:r>
            <a:r>
              <a:rPr lang="ru-RU" dirty="0"/>
              <a:t>— рынок собирает, обобщает и доводит до своих участников информацию об объектах торговли и ценах; </a:t>
            </a:r>
            <a:endParaRPr lang="ru-RU" dirty="0" smtClean="0"/>
          </a:p>
          <a:p>
            <a:pPr>
              <a:buAutoNum type="arabicParenR"/>
            </a:pPr>
            <a:r>
              <a:rPr lang="ru-RU" dirty="0" smtClean="0"/>
              <a:t>посредническая </a:t>
            </a:r>
            <a:r>
              <a:rPr lang="ru-RU" dirty="0"/>
              <a:t>— рынок сводит продавцов (эмитентов) и покупателей (инвесторов) и делает возможным реальное осуществление сделки, сокращает время поиска агентов; </a:t>
            </a:r>
            <a:endParaRPr lang="ru-RU" dirty="0" smtClean="0"/>
          </a:p>
          <a:p>
            <a:pPr>
              <a:buAutoNum type="arabicParenR"/>
            </a:pPr>
            <a:r>
              <a:rPr lang="ru-RU" dirty="0" err="1" smtClean="0"/>
              <a:t>ценообразующая</a:t>
            </a:r>
            <a:r>
              <a:rPr lang="ru-RU" dirty="0" smtClean="0"/>
              <a:t> </a:t>
            </a:r>
            <a:r>
              <a:rPr lang="ru-RU" dirty="0"/>
              <a:t>— рынок обеспечивает равновесие спроса и предложения путем постоянного колебания цен и осуществляет поиск равновесной цены. </a:t>
            </a:r>
            <a:r>
              <a:rPr lang="ru-RU" dirty="0" smtClean="0"/>
              <a:t> Под </a:t>
            </a:r>
            <a:r>
              <a:rPr lang="ru-RU" dirty="0"/>
              <a:t>воздействием постоянно меняющейся рыночной конъюнктуры рынок в каждый конкретный момент формирует цену. Первые три функции носят </a:t>
            </a:r>
            <a:r>
              <a:rPr lang="ru-RU" dirty="0" err="1"/>
              <a:t>общерыночный</a:t>
            </a:r>
            <a:r>
              <a:rPr lang="ru-RU" dirty="0"/>
              <a:t> характер, так как они присущи любому рынку, другие же свойственны только рынку ценных бумаг</a:t>
            </a:r>
            <a:r>
              <a:rPr lang="ru-RU" dirty="0" smtClean="0"/>
              <a:t>;</a:t>
            </a:r>
          </a:p>
          <a:p>
            <a:pPr>
              <a:buAutoNum type="arabicParenR"/>
            </a:pPr>
            <a:r>
              <a:rPr lang="ru-RU" dirty="0" smtClean="0"/>
              <a:t>учетная </a:t>
            </a:r>
            <a:r>
              <a:rPr lang="ru-RU" dirty="0"/>
              <a:t>— означает обязательный учет в специальных списках (реестрах) всех видов ценных бумаг, которые обращаются на рынке, регистрацию участников рынка ценных бумаг, а также фиксацию фондовых операций, оформленных договорами купли-продажи; </a:t>
            </a:r>
            <a:endParaRPr lang="ru-RU" dirty="0" smtClean="0"/>
          </a:p>
          <a:p>
            <a:pPr>
              <a:buAutoNum type="arabicParenR"/>
            </a:pPr>
            <a:r>
              <a:rPr lang="ru-RU" dirty="0" smtClean="0"/>
              <a:t>контрольная </a:t>
            </a:r>
            <a:r>
              <a:rPr lang="ru-RU" dirty="0"/>
              <a:t>— подразумевает проведение контроля за соблюдением правил торговли и норм законодательства участниками рынка; </a:t>
            </a:r>
            <a:endParaRPr lang="ru-RU" dirty="0" smtClean="0"/>
          </a:p>
          <a:p>
            <a:pPr>
              <a:buAutoNum type="arabicParenR"/>
            </a:pPr>
            <a:r>
              <a:rPr lang="ru-RU" dirty="0" err="1" smtClean="0"/>
              <a:t>перераспределительная</a:t>
            </a:r>
            <a:r>
              <a:rPr lang="ru-RU" dirty="0" smtClean="0"/>
              <a:t> </a:t>
            </a:r>
            <a:r>
              <a:rPr lang="ru-RU" dirty="0"/>
              <a:t>— в самом общем виде означает перераспределение средств: между отраслями и сферами экономики; между регионами и странами; между государством и юридическими и физическими лицами. Это общеэкономическая функция, но в данном случае она имеет специфическое содержание, характерное только для рынка ценных бумаг. </a:t>
            </a:r>
            <a:r>
              <a:rPr lang="ru-RU" dirty="0" err="1"/>
              <a:t>Перераспределительная</a:t>
            </a:r>
            <a:r>
              <a:rPr lang="ru-RU" dirty="0"/>
              <a:t> функция, в свою очередь, подразделяется на четыре подфункции: – перераспределение денежных средств между отраслями и сферами экономики; – перевод сбережений из </a:t>
            </a:r>
            <a:r>
              <a:rPr lang="ru-RU" dirty="0" smtClean="0"/>
              <a:t>непроизводительной </a:t>
            </a:r>
            <a:r>
              <a:rPr lang="ru-RU" dirty="0"/>
              <a:t>формы в производительную; – финансирование дефицита государственного бюджета на </a:t>
            </a:r>
            <a:r>
              <a:rPr lang="ru-RU" dirty="0" err="1"/>
              <a:t>неинфляционной</a:t>
            </a:r>
            <a:r>
              <a:rPr lang="ru-RU" dirty="0"/>
              <a:t> основе, т. е. без выпуска в обращение дополнительных денежных средств; – перераспределение рисков — использование инструментов рынка ценных бумаг (прежде всего в сочетании с производными инструментами) для защиты владельцев </a:t>
            </a:r>
            <a:r>
              <a:rPr lang="ru-RU" dirty="0" smtClean="0"/>
              <a:t>каких-либо </a:t>
            </a:r>
            <a:r>
              <a:rPr lang="ru-RU" dirty="0"/>
              <a:t>активов (товарных, валютных, финансовых) от неблагоприятного для них изменения цен или доходности этих активов; </a:t>
            </a:r>
            <a:endParaRPr lang="ru-RU" dirty="0" smtClean="0"/>
          </a:p>
          <a:p>
            <a:pPr>
              <a:buAutoNum type="arabicParenR"/>
            </a:pPr>
            <a:r>
              <a:rPr lang="ru-RU" dirty="0" smtClean="0"/>
              <a:t>7</a:t>
            </a:r>
            <a:r>
              <a:rPr lang="ru-RU" dirty="0"/>
              <a:t>) регулирующая — означает регулирование различных социально-экономических процессов посредством конкретных фондовых операций. Например, путем проведения операций с ценными бумагами регулируется объем денежной массы в обращении. Продажа государственных ценных бумаг на рынке сокращает объем денежной массы, а покупка их государством, наоборот, увеличивает этот объем.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550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004" y="609600"/>
            <a:ext cx="8488998" cy="606725"/>
          </a:xfrm>
        </p:spPr>
        <p:txBody>
          <a:bodyPr>
            <a:normAutofit fontScale="90000"/>
          </a:bodyPr>
          <a:lstStyle/>
          <a:p>
            <a:r>
              <a:rPr lang="ru-RU" dirty="0"/>
              <a:t>Современные финансовые рынки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13141"/>
            <a:ext cx="8596668" cy="4428222"/>
          </a:xfrm>
        </p:spPr>
        <p:txBody>
          <a:bodyPr/>
          <a:lstStyle/>
          <a:p>
            <a:r>
              <a:rPr lang="ru-RU" dirty="0"/>
              <a:t>Финансовый рынок выступает неотъемлемым элементом рыночной экономики. </a:t>
            </a:r>
            <a:endParaRPr lang="ru-RU" dirty="0" smtClean="0"/>
          </a:p>
          <a:p>
            <a:r>
              <a:rPr lang="ru-RU" dirty="0" smtClean="0"/>
              <a:t>Мировой </a:t>
            </a:r>
            <a:r>
              <a:rPr lang="ru-RU" dirty="0"/>
              <a:t>опыт свидетельствует о наличии </a:t>
            </a:r>
            <a:r>
              <a:rPr lang="ru-RU" dirty="0" smtClean="0"/>
              <a:t>тесной  корреляции </a:t>
            </a:r>
            <a:r>
              <a:rPr lang="ru-RU" dirty="0"/>
              <a:t>между уровнем развития финансового рынка и экономическим ростом страны. Ключевая роль финансового рынка состоит в трансформации сбережений физических и юридических </a:t>
            </a:r>
            <a:r>
              <a:rPr lang="ru-RU" dirty="0" smtClean="0"/>
              <a:t>лиц в </a:t>
            </a:r>
            <a:r>
              <a:rPr lang="ru-RU" dirty="0"/>
              <a:t>инвестиции. </a:t>
            </a:r>
            <a:r>
              <a:rPr lang="ru-RU" dirty="0" smtClean="0"/>
              <a:t>Идет процесс глобализации мировых финансовых и товарных рынков</a:t>
            </a:r>
          </a:p>
          <a:p>
            <a:r>
              <a:rPr lang="ru-RU" dirty="0" smtClean="0"/>
              <a:t>В </a:t>
            </a:r>
            <a:r>
              <a:rPr lang="ru-RU" dirty="0"/>
              <a:t>процессе трансформации участвуют различные финансовые институты, которые используют в своей деятельности разнообразные финансовые инструменты и механизмы.</a:t>
            </a:r>
          </a:p>
        </p:txBody>
      </p:sp>
    </p:spTree>
    <p:extLst>
      <p:ext uri="{BB962C8B-B14F-4D97-AF65-F5344CB8AC3E}">
        <p14:creationId xmlns:p14="http://schemas.microsoft.com/office/powerpoint/2010/main" val="77490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31011"/>
          </a:xfrm>
        </p:spPr>
        <p:txBody>
          <a:bodyPr/>
          <a:lstStyle/>
          <a:p>
            <a:r>
              <a:rPr lang="ru-RU" dirty="0"/>
              <a:t>Современные финансовые рынки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9696" y="1539487"/>
            <a:ext cx="8596668" cy="3880773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Финансовый рынок выступает индикатором состояния экономики, ее концентрированным выражением, отражая текущее состояние экономики и ее общие проблемы</a:t>
            </a:r>
            <a:r>
              <a:rPr lang="ru-RU" dirty="0" smtClean="0"/>
              <a:t>.</a:t>
            </a:r>
          </a:p>
          <a:p>
            <a:r>
              <a:rPr lang="en-US" dirty="0">
                <a:hlinkClick r:id="rId2"/>
              </a:rPr>
              <a:t>https://cbr.ru/hd_base/KeyRate</a:t>
            </a:r>
            <a:r>
              <a:rPr lang="en-US" dirty="0" smtClean="0">
                <a:hlinkClick r:id="rId2"/>
              </a:rPr>
              <a:t>/</a:t>
            </a:r>
            <a:endParaRPr lang="ru-RU" dirty="0" smtClean="0"/>
          </a:p>
          <a:p>
            <a:r>
              <a:rPr lang="ru-RU" dirty="0" smtClean="0"/>
              <a:t>Пример, ключевая ставка ЦБ</a:t>
            </a:r>
            <a:endParaRPr lang="ru-RU" dirty="0"/>
          </a:p>
          <a:p>
            <a:r>
              <a:rPr lang="ru-RU" dirty="0"/>
              <a:t>На макроуровне финансовый рынок используется как инструмент денежно-кредитной политики Банка России и </a:t>
            </a:r>
            <a:r>
              <a:rPr lang="ru-RU" dirty="0" smtClean="0"/>
              <a:t>центральных банков </a:t>
            </a:r>
            <a:r>
              <a:rPr lang="ru-RU" dirty="0"/>
              <a:t>иностранных государств.</a:t>
            </a:r>
          </a:p>
          <a:p>
            <a:r>
              <a:rPr lang="ru-RU" dirty="0"/>
              <a:t>Финансовый рынок создает условия для инвестирования временно свободных сбережений и накоплений физических лиц и организаций на выгодных для них условиях. Он также обеспечивает финансовую и социальную защиту населения, предлагая </a:t>
            </a:r>
            <a:r>
              <a:rPr lang="ru-RU" dirty="0" smtClean="0"/>
              <a:t>физическим и </a:t>
            </a:r>
            <a:r>
              <a:rPr lang="ru-RU" dirty="0"/>
              <a:t>юридическим лицам различные механизмы управления рисками.</a:t>
            </a:r>
          </a:p>
        </p:txBody>
      </p:sp>
    </p:spTree>
    <p:extLst>
      <p:ext uri="{BB962C8B-B14F-4D97-AF65-F5344CB8AC3E}">
        <p14:creationId xmlns:p14="http://schemas.microsoft.com/office/powerpoint/2010/main" val="168342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/>
              <a:t>Современные финансовые рынки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8083"/>
            <a:ext cx="8596668" cy="477327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	Функции: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	К </a:t>
            </a:r>
            <a:r>
              <a:rPr lang="ru-RU" dirty="0" err="1"/>
              <a:t>общерыночным</a:t>
            </a:r>
            <a:r>
              <a:rPr lang="ru-RU" dirty="0"/>
              <a:t> функциям финансового рынка относятся</a:t>
            </a:r>
          </a:p>
          <a:p>
            <a:r>
              <a:rPr lang="ru-RU" dirty="0"/>
              <a:t>коммерческая (посредническая), </a:t>
            </a:r>
            <a:endParaRPr lang="ru-RU" dirty="0" smtClean="0"/>
          </a:p>
          <a:p>
            <a:r>
              <a:rPr lang="ru-RU" dirty="0" err="1" smtClean="0"/>
              <a:t>ценообразующая</a:t>
            </a:r>
            <a:r>
              <a:rPr lang="ru-RU" dirty="0" smtClean="0"/>
              <a:t> (оценочная, ценностная, </a:t>
            </a:r>
            <a:r>
              <a:rPr lang="ru-RU" dirty="0"/>
              <a:t>измерительная), </a:t>
            </a:r>
            <a:endParaRPr lang="ru-RU" dirty="0" smtClean="0"/>
          </a:p>
          <a:p>
            <a:r>
              <a:rPr lang="ru-RU" dirty="0" smtClean="0"/>
              <a:t>регулирующая,</a:t>
            </a:r>
          </a:p>
          <a:p>
            <a:r>
              <a:rPr lang="ru-RU" dirty="0" smtClean="0"/>
              <a:t> </a:t>
            </a:r>
            <a:r>
              <a:rPr lang="ru-RU" dirty="0"/>
              <a:t>стимулирующая, </a:t>
            </a:r>
            <a:endParaRPr lang="ru-RU" dirty="0" smtClean="0"/>
          </a:p>
          <a:p>
            <a:r>
              <a:rPr lang="ru-RU" dirty="0" smtClean="0"/>
              <a:t>контрольная</a:t>
            </a:r>
            <a:r>
              <a:rPr lang="ru-RU" dirty="0"/>
              <a:t>, </a:t>
            </a:r>
            <a:endParaRPr lang="ru-RU" dirty="0" smtClean="0"/>
          </a:p>
          <a:p>
            <a:r>
              <a:rPr lang="ru-RU" dirty="0" smtClean="0"/>
              <a:t>информационная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0729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/>
              <a:t>Современные финансовые рынки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8083"/>
            <a:ext cx="8596668" cy="477327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	Коммерческая </a:t>
            </a:r>
            <a:r>
              <a:rPr lang="ru-RU" dirty="0"/>
              <a:t>(посредническая) функция. Целью любых рыночных отношений является получение выгоды. Материальным ее выражением выступает получение дохода. Финансовый рынок </a:t>
            </a:r>
            <a:r>
              <a:rPr lang="ru-RU" dirty="0" smtClean="0"/>
              <a:t>сводит вместе </a:t>
            </a:r>
            <a:r>
              <a:rPr lang="ru-RU" dirty="0"/>
              <a:t>экономических субъектов с </a:t>
            </a:r>
            <a:r>
              <a:rPr lang="ru-RU" dirty="0" err="1"/>
              <a:t>профицитным</a:t>
            </a:r>
            <a:r>
              <a:rPr lang="ru-RU" dirty="0"/>
              <a:t> бюджетом и экономических субъектов с дефицитным бюджетом для </a:t>
            </a:r>
            <a:r>
              <a:rPr lang="ru-RU" dirty="0" smtClean="0"/>
              <a:t>осуществления обмена </a:t>
            </a:r>
            <a:r>
              <a:rPr lang="ru-RU" dirty="0"/>
              <a:t>финансовыми инструментами между ними.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b="1" dirty="0" smtClean="0"/>
              <a:t>Чтобы существовал ФР – должны быть участники со свободными деньгами и участники, нуждающиеся в деньгах!!!</a:t>
            </a:r>
          </a:p>
          <a:p>
            <a:pPr marL="0" indent="0" algn="just">
              <a:buNone/>
            </a:pPr>
            <a:r>
              <a:rPr lang="ru-RU" dirty="0"/>
              <a:t>	</a:t>
            </a:r>
            <a:r>
              <a:rPr lang="ru-RU" dirty="0" smtClean="0"/>
              <a:t>На финансовом рынке </a:t>
            </a:r>
            <a:r>
              <a:rPr lang="ru-RU" dirty="0"/>
              <a:t>эта функция реализуется через покупку ценных бумаг, </a:t>
            </a:r>
            <a:r>
              <a:rPr lang="ru-RU" dirty="0" smtClean="0"/>
              <a:t>производных </a:t>
            </a:r>
            <a:r>
              <a:rPr lang="ru-RU" dirty="0"/>
              <a:t>финансовых инструментов и других активов, </a:t>
            </a:r>
            <a:r>
              <a:rPr lang="ru-RU" dirty="0" smtClean="0"/>
              <a:t>приносящих владельцу </a:t>
            </a:r>
            <a:r>
              <a:rPr lang="ru-RU" dirty="0"/>
              <a:t>фиксированный доход, дивиденды, рост курсовой стоимости и т. д</a:t>
            </a:r>
          </a:p>
        </p:txBody>
      </p:sp>
    </p:spTree>
    <p:extLst>
      <p:ext uri="{BB962C8B-B14F-4D97-AF65-F5344CB8AC3E}">
        <p14:creationId xmlns:p14="http://schemas.microsoft.com/office/powerpoint/2010/main" val="144181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/>
              <a:t>Современные финансовые рынки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8083"/>
            <a:ext cx="8596668" cy="4773279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/>
              <a:t>Регулирующая функция проявляется в создании правил торговли</a:t>
            </a:r>
            <a:r>
              <a:rPr lang="ru-RU" dirty="0" smtClean="0"/>
              <a:t>,  установлении </a:t>
            </a:r>
            <a:r>
              <a:rPr lang="ru-RU" dirty="0"/>
              <a:t>порядка разрешения споров между участниками рынка, учреждении органов регулирования, надзора и контроля. </a:t>
            </a:r>
            <a:r>
              <a:rPr lang="ru-RU" dirty="0" smtClean="0"/>
              <a:t>Рынок невозможен </a:t>
            </a:r>
            <a:r>
              <a:rPr lang="ru-RU" dirty="0"/>
              <a:t>без конкуренции, что предполагает, в частности, наличие большого количества участников. Для укрепления </a:t>
            </a:r>
            <a:r>
              <a:rPr lang="ru-RU" dirty="0" smtClean="0"/>
              <a:t>доверия между </a:t>
            </a:r>
            <a:r>
              <a:rPr lang="ru-RU" dirty="0"/>
              <a:t>участниками рынка, обеспечения справедливости ценообразования, уменьшения экономических рисков и пр. </a:t>
            </a:r>
            <a:r>
              <a:rPr lang="ru-RU" dirty="0" smtClean="0"/>
              <a:t>участники обязаны </a:t>
            </a:r>
            <a:r>
              <a:rPr lang="ru-RU" dirty="0"/>
              <a:t>соблюдать добровольно или в силу закона правила функционирования рынка. В современных условиях финансовый </a:t>
            </a:r>
            <a:r>
              <a:rPr lang="ru-RU" dirty="0" smtClean="0"/>
              <a:t>рынок управляется </a:t>
            </a:r>
            <a:r>
              <a:rPr lang="ru-RU" dirty="0"/>
              <a:t>не только «невидимой рукой», но и </a:t>
            </a:r>
            <a:r>
              <a:rPr lang="ru-RU" dirty="0" smtClean="0"/>
              <a:t>государственными рычагами</a:t>
            </a:r>
            <a:r>
              <a:rPr lang="ru-RU" dirty="0"/>
              <a:t>, однако рыночное регулирование продолжает </a:t>
            </a:r>
            <a:r>
              <a:rPr lang="ru-RU" dirty="0" smtClean="0"/>
              <a:t>оставаться одним </a:t>
            </a:r>
            <a:r>
              <a:rPr lang="ru-RU" dirty="0"/>
              <a:t>из действенных механизмов, оказывающих влияние на сбалансированность финансового рынка и экономики страны в целом</a:t>
            </a:r>
            <a:r>
              <a:rPr lang="ru-RU" dirty="0" smtClean="0"/>
              <a:t>.</a:t>
            </a:r>
          </a:p>
          <a:p>
            <a:pPr algn="just"/>
            <a:r>
              <a:rPr lang="ru-RU" dirty="0"/>
              <a:t>Стимулирующая функция. Ее следует рассматривать в смысле развития конкуренции на рынке финансовых услуг, повышения эффективности деятельности организаций (финансовых и реального сектора) и экономики в целом, а значит, стимулирования ее роста.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099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/>
              <a:t>Современные финансовые рынки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8083"/>
            <a:ext cx="8596668" cy="4773279"/>
          </a:xfrm>
        </p:spPr>
        <p:txBody>
          <a:bodyPr/>
          <a:lstStyle/>
          <a:p>
            <a:r>
              <a:rPr lang="ru-RU" dirty="0" smtClean="0"/>
              <a:t>Ценообразующая (оценочная</a:t>
            </a:r>
            <a:r>
              <a:rPr lang="ru-RU" dirty="0"/>
              <a:t>, ценностная, измерительная) функция. На финансовом рынке происходит формирование рыночных цен на финансовые инструменты (услуги) и движение этих цен под воздействием спроса и предложения. Превышение количества какого-либо финансового актива на рынке над спросом на него приводит к снижению цены, что, в свою очередь, оказывает регулирующее воздействие на предложение. Высокое значение цены стимулирует выпуск (эмиссию) данного финансового инструмента. Результатом этого процесса является формирование равновесной цены.</a:t>
            </a:r>
          </a:p>
          <a:p>
            <a:r>
              <a:rPr lang="ru-RU" dirty="0"/>
              <a:t>Контрольная функция предполагает контроль за соблюдением требований нормативных правовых актов, регулирующих правила торговли, этических норм поведения участников финансового рынка и др.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663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/>
              <a:t>Современные финансовые рынки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8083"/>
            <a:ext cx="8596668" cy="4773279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	Информационная </a:t>
            </a:r>
            <a:r>
              <a:rPr lang="ru-RU" dirty="0"/>
              <a:t>(индикативная) функция. В общем смысле через постоянные колебания цен на товары и услуги рынок производит информацию об объектах купли-продажи и субъектах торговли, а также об экономических, политических, социальных условиях</a:t>
            </a:r>
            <a:r>
              <a:rPr lang="ru-RU" dirty="0" smtClean="0"/>
              <a:t>, в </a:t>
            </a:r>
            <a:r>
              <a:rPr lang="ru-RU" dirty="0"/>
              <a:t>которых осуществляется торговля, и доводит ее до </a:t>
            </a:r>
            <a:r>
              <a:rPr lang="ru-RU" dirty="0" smtClean="0"/>
              <a:t>участников рынка</a:t>
            </a:r>
            <a:r>
              <a:rPr lang="ru-RU" dirty="0"/>
              <a:t>. Современные национальные финансовые рынки </a:t>
            </a:r>
            <a:r>
              <a:rPr lang="ru-RU" dirty="0" smtClean="0"/>
              <a:t>благодаря развитию интернет-технологий</a:t>
            </a:r>
            <a:r>
              <a:rPr lang="ru-RU" dirty="0"/>
              <a:t>, оперативности передачи информации </a:t>
            </a:r>
            <a:r>
              <a:rPr lang="ru-RU" dirty="0" smtClean="0"/>
              <a:t>интегрированы </a:t>
            </a:r>
            <a:r>
              <a:rPr lang="ru-RU" dirty="0"/>
              <a:t>в единый информационный поток, в связи с </a:t>
            </a:r>
            <a:r>
              <a:rPr lang="ru-RU" dirty="0" smtClean="0"/>
              <a:t>чем при </a:t>
            </a:r>
            <a:r>
              <a:rPr lang="ru-RU" dirty="0"/>
              <a:t>появлении важной новости они синхронно реагируют на те </a:t>
            </a:r>
            <a:r>
              <a:rPr lang="ru-RU" dirty="0" smtClean="0"/>
              <a:t>или  иные </a:t>
            </a:r>
            <a:r>
              <a:rPr lang="ru-RU" dirty="0"/>
              <a:t>события. Информационная функция отражает </a:t>
            </a:r>
            <a:r>
              <a:rPr lang="ru-RU" dirty="0" smtClean="0"/>
              <a:t>предпочтения капитала</a:t>
            </a:r>
            <a:r>
              <a:rPr lang="ru-RU" dirty="0"/>
              <a:t>, наиболее привлекательные направления его </a:t>
            </a:r>
            <a:r>
              <a:rPr lang="ru-RU" dirty="0" smtClean="0"/>
              <a:t>применения в </a:t>
            </a:r>
            <a:r>
              <a:rPr lang="ru-RU" dirty="0"/>
              <a:t>системе координат «риск — доходность».</a:t>
            </a:r>
          </a:p>
        </p:txBody>
      </p:sp>
    </p:spTree>
    <p:extLst>
      <p:ext uri="{BB962C8B-B14F-4D97-AF65-F5344CB8AC3E}">
        <p14:creationId xmlns:p14="http://schemas.microsoft.com/office/powerpoint/2010/main" val="270195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/>
              <a:t>Современные финансовые рынки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8083"/>
            <a:ext cx="8596668" cy="477327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	Эффективное </a:t>
            </a:r>
            <a:r>
              <a:rPr lang="ru-RU" dirty="0"/>
              <a:t>выполнение рынком основной — </a:t>
            </a:r>
            <a:r>
              <a:rPr lang="ru-RU" dirty="0" err="1"/>
              <a:t>перераспределительной</a:t>
            </a:r>
            <a:r>
              <a:rPr lang="ru-RU" dirty="0"/>
              <a:t> — функции невозможно без выполнения им прочих специфических функций. К ним, в частности, по нашему мнению, относятся следующие:</a:t>
            </a:r>
          </a:p>
          <a:p>
            <a:r>
              <a:rPr lang="ru-RU" dirty="0" smtClean="0"/>
              <a:t>учетно-расчетная </a:t>
            </a:r>
            <a:r>
              <a:rPr lang="ru-RU" dirty="0"/>
              <a:t>— подразумевает регистрацию и </a:t>
            </a:r>
            <a:r>
              <a:rPr lang="ru-RU" dirty="0" smtClean="0"/>
              <a:t>учет различных </a:t>
            </a:r>
            <a:r>
              <a:rPr lang="ru-RU" dirty="0"/>
              <a:t>объектов финансового рынка, операций на </a:t>
            </a:r>
            <a:r>
              <a:rPr lang="ru-RU" dirty="0" smtClean="0"/>
              <a:t>биржевом и </a:t>
            </a:r>
            <a:r>
              <a:rPr lang="ru-RU" dirty="0"/>
              <a:t>внебиржевом рынках, субъектов рынка (через лицензирование</a:t>
            </a:r>
            <a:r>
              <a:rPr lang="ru-RU" dirty="0" smtClean="0"/>
              <a:t>),осуществление </a:t>
            </a:r>
            <a:r>
              <a:rPr lang="ru-RU" dirty="0"/>
              <a:t>платежей и расчетов по операциям с </a:t>
            </a:r>
            <a:r>
              <a:rPr lang="ru-RU" dirty="0" smtClean="0"/>
              <a:t>финансовыми инструментами </a:t>
            </a:r>
            <a:r>
              <a:rPr lang="ru-RU" dirty="0"/>
              <a:t>и т. п.;</a:t>
            </a:r>
          </a:p>
          <a:p>
            <a:r>
              <a:rPr lang="ru-RU" dirty="0" smtClean="0"/>
              <a:t>управление </a:t>
            </a:r>
            <a:r>
              <a:rPr lang="ru-RU" dirty="0"/>
              <a:t>рисками (защитная, функция хеджирования</a:t>
            </a:r>
            <a:r>
              <a:rPr lang="ru-RU" dirty="0" smtClean="0"/>
              <a:t>). Подразумевает </a:t>
            </a:r>
            <a:r>
              <a:rPr lang="ru-RU" dirty="0"/>
              <a:t>защиту сбережений и накоплений, </a:t>
            </a:r>
            <a:r>
              <a:rPr lang="ru-RU" dirty="0" smtClean="0"/>
              <a:t>инвестируемых в </a:t>
            </a:r>
            <a:r>
              <a:rPr lang="ru-RU" dirty="0"/>
              <a:t>объекты финансового рынка, в том числе от обесценения, вызванного инфляцией, на основе географической, отраслевой и </a:t>
            </a:r>
            <a:r>
              <a:rPr lang="ru-RU" dirty="0" smtClean="0"/>
              <a:t>прочей диверсификации</a:t>
            </a:r>
            <a:r>
              <a:rPr lang="ru-RU" dirty="0"/>
              <a:t>. Для хеджирования ценовых и финансовых </a:t>
            </a:r>
            <a:r>
              <a:rPr lang="ru-RU" dirty="0" smtClean="0"/>
              <a:t>рисков возможно </a:t>
            </a:r>
            <a:r>
              <a:rPr lang="ru-RU" dirty="0"/>
              <a:t>использование срочных контрактов (форварды, фьючерсы, опционы, свопы);</a:t>
            </a:r>
          </a:p>
          <a:p>
            <a:r>
              <a:rPr lang="ru-RU" dirty="0" smtClean="0"/>
              <a:t>регулирование </a:t>
            </a:r>
            <a:r>
              <a:rPr lang="ru-RU" dirty="0"/>
              <a:t>денежного обращения — заключается в регулировании объема денежной массы в экономике через операции </a:t>
            </a:r>
            <a:r>
              <a:rPr lang="ru-RU" dirty="0" smtClean="0"/>
              <a:t>на открытом </a:t>
            </a:r>
            <a:r>
              <a:rPr lang="ru-RU" dirty="0"/>
              <a:t>рынке (эмиссию и гашение государственных облигаций</a:t>
            </a:r>
            <a:r>
              <a:rPr lang="ru-RU" dirty="0" smtClean="0"/>
              <a:t>), установлении </a:t>
            </a:r>
            <a:r>
              <a:rPr lang="ru-RU" dirty="0"/>
              <a:t>центральным банком процентных ставок по различным видам операций, валютных интервенциях и др.</a:t>
            </a:r>
          </a:p>
        </p:txBody>
      </p:sp>
    </p:spTree>
    <p:extLst>
      <p:ext uri="{BB962C8B-B14F-4D97-AF65-F5344CB8AC3E}">
        <p14:creationId xmlns:p14="http://schemas.microsoft.com/office/powerpoint/2010/main" val="175453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/>
              <a:t>Современные финансовые рынки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8083"/>
            <a:ext cx="8596668" cy="4773279"/>
          </a:xfrm>
        </p:spPr>
        <p:txBody>
          <a:bodyPr/>
          <a:lstStyle/>
          <a:p>
            <a:r>
              <a:rPr lang="ru-RU" dirty="0"/>
              <a:t>Банк России — </a:t>
            </a:r>
            <a:r>
              <a:rPr lang="ru-RU" dirty="0" err="1"/>
              <a:t>мегарегулятор</a:t>
            </a:r>
            <a:r>
              <a:rPr lang="ru-RU" dirty="0"/>
              <a:t> финансового рынка. Это означает, что Банк России отвечает за надзор, регулирование и развитие во всех секторах финансового рынка: банковской системы, страхового сектора, коллективных инвестиций и пенсионных накоплений, рынке ценных бумаг, микрофинансировании. А также отвечает за инфраструктуру финансового рынка — деятельность рейтинговых агентств, бирж, депозитариев и других участников</a:t>
            </a:r>
            <a:r>
              <a:rPr lang="ru-RU" dirty="0" smtClean="0"/>
              <a:t>.</a:t>
            </a:r>
          </a:p>
          <a:p>
            <a:r>
              <a:rPr lang="ru-RU" dirty="0" err="1"/>
              <a:t>Мегарегулятор</a:t>
            </a:r>
            <a:r>
              <a:rPr lang="ru-RU" dirty="0"/>
              <a:t> был образован в 2013 году. Первыми задачами </a:t>
            </a:r>
            <a:r>
              <a:rPr lang="ru-RU" dirty="0" err="1"/>
              <a:t>мегарегулятора</a:t>
            </a:r>
            <a:r>
              <a:rPr lang="ru-RU" dirty="0"/>
              <a:t> были устранение пробелов в регулировании, создание единой надзорной среды и выработка общей стратегии развития финансового рынка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en-US" dirty="0" smtClean="0">
                <a:hlinkClick r:id="rId2"/>
              </a:rPr>
              <a:t>www.cbr.ru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913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02566"/>
            <a:ext cx="8596668" cy="658483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Современные финансовые </a:t>
            </a:r>
            <a:r>
              <a:rPr lang="ru-RU" sz="2400" dirty="0" smtClean="0"/>
              <a:t>рынки</a:t>
            </a:r>
            <a:br>
              <a:rPr lang="ru-RU" sz="2400" dirty="0" smtClean="0"/>
            </a:br>
            <a:r>
              <a:rPr lang="ru-RU" sz="2400" dirty="0" smtClean="0"/>
              <a:t>Рынок ценных бумаг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769" y="1211438"/>
            <a:ext cx="8596668" cy="5037826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Рынок </a:t>
            </a:r>
            <a:r>
              <a:rPr lang="ru-RU" dirty="0"/>
              <a:t>ценных бумаг — это часть финансового рынка, где осуществляется привлечение и перераспределение капитала за счет выпуска и обращения ценных бумаг.</a:t>
            </a:r>
          </a:p>
          <a:p>
            <a:r>
              <a:rPr lang="ru-RU" dirty="0"/>
              <a:t>Рынок ценных бумаг позволяет формировать справедливое ценообразование финансовых инструментов. В структуре современного фондового рынка выделяют также рынок производных финансовых инструментов.</a:t>
            </a:r>
          </a:p>
          <a:p>
            <a:r>
              <a:rPr lang="ru-RU" dirty="0"/>
              <a:t>Рынок ценных бумаг образуют субъекты торгово-расчетной и учетной инфраструктуры, финансовые посредники, дилеры, информационные и аналитические агентства, инвесторы и эмитенты.</a:t>
            </a:r>
          </a:p>
          <a:p>
            <a:r>
              <a:rPr lang="ru-RU" dirty="0"/>
              <a:t>Клиентов на брокерском обслуживании – 51,1 млн.</a:t>
            </a:r>
          </a:p>
          <a:p>
            <a:r>
              <a:rPr lang="ru-RU" dirty="0"/>
              <a:t>Клиентов на доверительном управлении — 0,7  млн.</a:t>
            </a:r>
          </a:p>
          <a:p>
            <a:r>
              <a:rPr lang="ru-RU" dirty="0"/>
              <a:t>Стоимость активов физлиц на брокерском обслуживании – 11,0 трлн руб.</a:t>
            </a:r>
          </a:p>
          <a:p>
            <a:r>
              <a:rPr lang="ru-RU" dirty="0"/>
              <a:t>Стоимость портфелей физлиц в доверительном управлении — 2,0 трлн руб.</a:t>
            </a:r>
          </a:p>
          <a:p>
            <a:r>
              <a:rPr lang="ru-RU" dirty="0"/>
              <a:t>Количество ИИС – 6,2 млн.</a:t>
            </a:r>
          </a:p>
          <a:p>
            <a:r>
              <a:rPr lang="ru-RU" dirty="0"/>
              <a:t>Активы на ИИС – 0,7 трлн руб.</a:t>
            </a:r>
          </a:p>
          <a:p>
            <a:r>
              <a:rPr lang="ru-RU" dirty="0"/>
              <a:t>(по итогам II квартала 2025 года)</a:t>
            </a:r>
          </a:p>
          <a:p>
            <a:r>
              <a:rPr lang="ru-RU" dirty="0"/>
              <a:t>Выход инвесторов на рынок ценных бумаг, как правило, доступен через финансовых посредников – профессиональных участников рынка ценных бумаг. Профессиональные участники рынка ценных бумаг – это брокеры, дилеры, доверительные управляющие, инвестиционные советники, регистраторы и депозитарии.</a:t>
            </a:r>
          </a:p>
          <a:p>
            <a:r>
              <a:rPr lang="ru-RU" dirty="0"/>
              <a:t>Количество профессиональных участников рынка ценных бумаг на конец II квартала 2025 года составило 501 единица, в том числе количество лиц, включенных в единый реестр инвестиционных советников, – 161.</a:t>
            </a:r>
          </a:p>
          <a:p>
            <a:r>
              <a:rPr lang="ru-RU" dirty="0"/>
              <a:t>Рынок ценных бумаг развивается, предоставляя инвесторам множество способов и форм участия. Одним из недавно появившихся на российском рынке ценных бумаг инструментов инвестирования является индивидуальный инвестиционный счет (ИИС), позволяющий диверсифицировать инвестиции и предоставляющий инвестору право на получение налоговых льгот.</a:t>
            </a:r>
          </a:p>
          <a:p>
            <a:r>
              <a:rPr lang="ru-RU" dirty="0"/>
              <a:t>Банк России обеспечивает устойчивое развитие рынка ценных бумаг, регулирует деятельность профессиональных участников рынка ценных бумаг, а также осуществляет контроль и надзор за ними, обеспечивает защиту прав и законных интересов инвесторов на рынке ценных бумаг, в том числе противодействуя недобросовестным практикам, неправомерному использованию инсайдерской информации и манипулированию рынком. </a:t>
            </a:r>
          </a:p>
          <a:p>
            <a:r>
              <a:rPr lang="ru-RU" dirty="0"/>
              <a:t>Банк России также осуществляет регулирование в области допуска ценных бумаг на финансовый рынок, формирует реестры финансовых инструментов. Большое внимание Банк России уделяет развитию корпоративных отношений и совершенствованию практик корпоративного управления в российских публичных компаниях, что способствует развитию акционерного финансирования.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956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Классификационные признаки </a:t>
            </a:r>
            <a:r>
              <a:rPr lang="ru-RU" dirty="0"/>
              <a:t>рынка ценных </a:t>
            </a:r>
            <a:r>
              <a:rPr lang="ru-RU" dirty="0" smtClean="0"/>
              <a:t>бумаг: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1</a:t>
            </a:r>
            <a:r>
              <a:rPr lang="ru-RU" b="1" dirty="0"/>
              <a:t>. </a:t>
            </a:r>
            <a:r>
              <a:rPr lang="ru-RU" b="1" dirty="0" smtClean="0"/>
              <a:t>По </a:t>
            </a:r>
            <a:r>
              <a:rPr lang="ru-RU" b="1" dirty="0"/>
              <a:t>территориальному принципу:</a:t>
            </a:r>
          </a:p>
          <a:p>
            <a:pPr marL="0" indent="0">
              <a:buNone/>
            </a:pPr>
            <a:r>
              <a:rPr lang="ru-RU" dirty="0"/>
              <a:t> международный;</a:t>
            </a:r>
          </a:p>
          <a:p>
            <a:pPr marL="0" indent="0">
              <a:buNone/>
            </a:pPr>
            <a:r>
              <a:rPr lang="ru-RU" dirty="0" smtClean="0"/>
              <a:t> </a:t>
            </a:r>
            <a:r>
              <a:rPr lang="ru-RU" dirty="0"/>
              <a:t>региональный;</a:t>
            </a:r>
          </a:p>
          <a:p>
            <a:pPr marL="0" indent="0">
              <a:buNone/>
            </a:pPr>
            <a:r>
              <a:rPr lang="ru-RU" dirty="0"/>
              <a:t> национальный;</a:t>
            </a:r>
          </a:p>
          <a:p>
            <a:pPr marL="0" indent="0">
              <a:buNone/>
            </a:pPr>
            <a:r>
              <a:rPr lang="ru-RU" dirty="0"/>
              <a:t> местный.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b="1" dirty="0"/>
              <a:t>2. </a:t>
            </a:r>
            <a:r>
              <a:rPr lang="ru-RU" b="1" dirty="0" smtClean="0"/>
              <a:t>В </a:t>
            </a:r>
            <a:r>
              <a:rPr lang="ru-RU" b="1" dirty="0"/>
              <a:t>зависимости от времени и способа поступления ценных бумаг в </a:t>
            </a:r>
            <a:r>
              <a:rPr lang="ru-RU" b="1" dirty="0" smtClean="0"/>
              <a:t>оборот рынок </a:t>
            </a:r>
            <a:r>
              <a:rPr lang="ru-RU" b="1" dirty="0"/>
              <a:t>ценных бумаг подразделяется на:</a:t>
            </a:r>
          </a:p>
          <a:p>
            <a:pPr marL="0" indent="0">
              <a:buNone/>
            </a:pPr>
            <a:r>
              <a:rPr lang="ru-RU" dirty="0"/>
              <a:t> первичный – рынок, который обслуживает выпуск (эмиссию) и </a:t>
            </a:r>
            <a:r>
              <a:rPr lang="ru-RU" dirty="0" smtClean="0"/>
              <a:t>первичное размещение </a:t>
            </a:r>
            <a:r>
              <a:rPr lang="ru-RU" dirty="0"/>
              <a:t>ценных бумаг;</a:t>
            </a:r>
          </a:p>
          <a:p>
            <a:pPr marL="0" indent="0">
              <a:buNone/>
            </a:pPr>
            <a:r>
              <a:rPr lang="ru-RU" dirty="0"/>
              <a:t> вторичный – рынок, где производится обращение ранее выпущенных </a:t>
            </a:r>
            <a:r>
              <a:rPr lang="ru-RU" dirty="0" smtClean="0"/>
              <a:t>ценных бумаг</a:t>
            </a:r>
            <a:r>
              <a:rPr lang="ru-RU" dirty="0"/>
              <a:t>, осуществляются купля-продажа или другие формы перехода </a:t>
            </a:r>
            <a:r>
              <a:rPr lang="ru-RU" dirty="0" smtClean="0"/>
              <a:t>ценной бумаги </a:t>
            </a:r>
            <a:r>
              <a:rPr lang="ru-RU" dirty="0"/>
              <a:t>от одного ее владельца к другому в течение всего срока </a:t>
            </a:r>
            <a:r>
              <a:rPr lang="ru-RU" dirty="0" smtClean="0"/>
              <a:t>существования ценной </a:t>
            </a:r>
            <a:r>
              <a:rPr lang="ru-RU" dirty="0"/>
              <a:t>бумаги.</a:t>
            </a:r>
          </a:p>
        </p:txBody>
      </p:sp>
    </p:spTree>
    <p:extLst>
      <p:ext uri="{BB962C8B-B14F-4D97-AF65-F5344CB8AC3E}">
        <p14:creationId xmlns:p14="http://schemas.microsoft.com/office/powerpoint/2010/main" val="35616600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Классификационные признаки </a:t>
            </a:r>
            <a:r>
              <a:rPr lang="ru-RU" dirty="0"/>
              <a:t>рынка ценных </a:t>
            </a:r>
            <a:r>
              <a:rPr lang="ru-RU" dirty="0" smtClean="0"/>
              <a:t>бумаг: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1400" b="1" dirty="0"/>
              <a:t>3. </a:t>
            </a:r>
            <a:r>
              <a:rPr lang="ru-RU" sz="1400" b="1" dirty="0" smtClean="0"/>
              <a:t>В </a:t>
            </a:r>
            <a:r>
              <a:rPr lang="ru-RU" sz="1400" b="1" dirty="0"/>
              <a:t>зависимости от степени организованности рынок ценных бумаг </a:t>
            </a:r>
            <a:r>
              <a:rPr lang="ru-RU" sz="1400" b="1" dirty="0" smtClean="0"/>
              <a:t>подразделяется на</a:t>
            </a:r>
            <a:r>
              <a:rPr lang="ru-RU" sz="1400" b="1" dirty="0"/>
              <a:t>:</a:t>
            </a:r>
          </a:p>
          <a:p>
            <a:pPr marL="0" indent="0">
              <a:buNone/>
            </a:pPr>
            <a:r>
              <a:rPr lang="ru-RU" sz="1400" dirty="0"/>
              <a:t> организованный рынок – это обращение ценных бумаг на </a:t>
            </a:r>
            <a:r>
              <a:rPr lang="ru-RU" sz="1400" dirty="0" smtClean="0"/>
              <a:t>основе законодательно </a:t>
            </a:r>
            <a:r>
              <a:rPr lang="ru-RU" sz="1400" dirty="0"/>
              <a:t>установленных правил между </a:t>
            </a:r>
            <a:r>
              <a:rPr lang="ru-RU" sz="1400" dirty="0" smtClean="0"/>
              <a:t>лицензированными профессиональными </a:t>
            </a:r>
            <a:r>
              <a:rPr lang="ru-RU" sz="1400" dirty="0"/>
              <a:t>посредниками;</a:t>
            </a:r>
          </a:p>
          <a:p>
            <a:pPr marL="0" indent="0">
              <a:buNone/>
            </a:pPr>
            <a:r>
              <a:rPr lang="ru-RU" sz="1400" dirty="0"/>
              <a:t> неорганизованный рынок – это обращение ценных бумаг без </a:t>
            </a:r>
            <a:r>
              <a:rPr lang="ru-RU" sz="1400" dirty="0" smtClean="0"/>
              <a:t>соблюдения единых </a:t>
            </a:r>
            <a:r>
              <a:rPr lang="ru-RU" sz="1400" dirty="0"/>
              <a:t>для всех участников ранка правил.</a:t>
            </a:r>
          </a:p>
          <a:p>
            <a:pPr marL="0" indent="0">
              <a:buNone/>
            </a:pPr>
            <a:r>
              <a:rPr lang="ru-RU" sz="1400" dirty="0"/>
              <a:t> </a:t>
            </a:r>
            <a:r>
              <a:rPr lang="ru-RU" sz="1400" b="1" dirty="0" smtClean="0"/>
              <a:t>4. В зависимости </a:t>
            </a:r>
            <a:r>
              <a:rPr lang="ru-RU" sz="1400" b="1" dirty="0"/>
              <a:t>от места рынок ценных бумаг делится на:</a:t>
            </a:r>
          </a:p>
          <a:p>
            <a:pPr marL="0" indent="0">
              <a:buNone/>
            </a:pPr>
            <a:r>
              <a:rPr lang="ru-RU" sz="1400" dirty="0"/>
              <a:t> биржевой рынок — это рынок, организованный фондовой (</a:t>
            </a:r>
            <a:r>
              <a:rPr lang="ru-RU" sz="1400" dirty="0" err="1" smtClean="0"/>
              <a:t>фьючерсной,фондовыми</a:t>
            </a:r>
            <a:r>
              <a:rPr lang="ru-RU" sz="1400" dirty="0" smtClean="0"/>
              <a:t> </a:t>
            </a:r>
            <a:r>
              <a:rPr lang="ru-RU" sz="1400" dirty="0"/>
              <a:t>секциями валютной и товарной) биржей и работающими на </a:t>
            </a:r>
            <a:r>
              <a:rPr lang="ru-RU" sz="1400" dirty="0" smtClean="0"/>
              <a:t>ней брокерскими </a:t>
            </a:r>
            <a:r>
              <a:rPr lang="ru-RU" sz="1400" dirty="0"/>
              <a:t>(маклерскими) и дилерскими фирмами.</a:t>
            </a:r>
          </a:p>
          <a:p>
            <a:pPr marL="0" indent="0">
              <a:buNone/>
            </a:pPr>
            <a:r>
              <a:rPr lang="ru-RU" sz="1400" dirty="0"/>
              <a:t> внебиржевой рынок — сфера обращения ценных бумаг, не допущенных </a:t>
            </a:r>
            <a:r>
              <a:rPr lang="ru-RU" sz="1400" dirty="0" err="1" smtClean="0"/>
              <a:t>ккотировке</a:t>
            </a:r>
            <a:r>
              <a:rPr lang="ru-RU" sz="1400" dirty="0" smtClean="0"/>
              <a:t> </a:t>
            </a:r>
            <a:r>
              <a:rPr lang="ru-RU" sz="1400" dirty="0"/>
              <a:t>на фондовых биржах. Внебиржевой рынок занимается </a:t>
            </a:r>
            <a:r>
              <a:rPr lang="ru-RU" sz="1400" dirty="0" smtClean="0"/>
              <a:t>обращением ценных </a:t>
            </a:r>
            <a:r>
              <a:rPr lang="ru-RU" sz="1400" dirty="0"/>
              <a:t>бумаг тех акционерных обществ, которые не имеют </a:t>
            </a:r>
            <a:r>
              <a:rPr lang="ru-RU" sz="1400" dirty="0" smtClean="0"/>
              <a:t>достаточного количества </a:t>
            </a:r>
            <a:r>
              <a:rPr lang="ru-RU" sz="1400" dirty="0"/>
              <a:t>акций или доходов для того, чтобы зарегистрировать (пройти листинг</a:t>
            </a:r>
            <a:r>
              <a:rPr lang="ru-RU" sz="1400" dirty="0" smtClean="0"/>
              <a:t>) свои </a:t>
            </a:r>
            <a:r>
              <a:rPr lang="ru-RU" sz="1400" dirty="0"/>
              <a:t>акции на бирже и быть допущенными к торгам на ней. </a:t>
            </a:r>
            <a:r>
              <a:rPr lang="ru-RU" sz="1400" dirty="0" smtClean="0"/>
              <a:t>Организованный  внебиржевой </a:t>
            </a:r>
            <a:r>
              <a:rPr lang="ru-RU" sz="1400" dirty="0"/>
              <a:t>рынок образуется фондовыми магазинами, отделениями банков, </a:t>
            </a:r>
            <a:r>
              <a:rPr lang="ru-RU" sz="1400" dirty="0" smtClean="0"/>
              <a:t>а также </a:t>
            </a:r>
            <a:r>
              <a:rPr lang="ru-RU" sz="1400" dirty="0"/>
              <a:t>дилерами, которые могут быть или не быть членами </a:t>
            </a:r>
            <a:r>
              <a:rPr lang="ru-RU" sz="1400" dirty="0" err="1" smtClean="0"/>
              <a:t>биржи;инвестиционными</a:t>
            </a:r>
            <a:r>
              <a:rPr lang="ru-RU" sz="1400" dirty="0" smtClean="0"/>
              <a:t> </a:t>
            </a:r>
            <a:r>
              <a:rPr lang="ru-RU" sz="1400" dirty="0"/>
              <a:t>компаниями, инвестиционными фондами, отделениями </a:t>
            </a:r>
            <a:r>
              <a:rPr lang="ru-RU" sz="1400" dirty="0" smtClean="0"/>
              <a:t>банков и </a:t>
            </a:r>
            <a:r>
              <a:rPr lang="ru-RU" sz="1400" dirty="0"/>
              <a:t>др.</a:t>
            </a:r>
          </a:p>
        </p:txBody>
      </p:sp>
    </p:spTree>
    <p:extLst>
      <p:ext uri="{BB962C8B-B14F-4D97-AF65-F5344CB8AC3E}">
        <p14:creationId xmlns:p14="http://schemas.microsoft.com/office/powerpoint/2010/main" val="9693680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Классификационные признаки </a:t>
            </a:r>
            <a:r>
              <a:rPr lang="ru-RU" dirty="0"/>
              <a:t>рынка ценных </a:t>
            </a:r>
            <a:r>
              <a:rPr lang="ru-RU" dirty="0" smtClean="0"/>
              <a:t>бумаг: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50775"/>
            <a:ext cx="8596668" cy="43905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400" b="1" dirty="0"/>
              <a:t>5. </a:t>
            </a:r>
            <a:r>
              <a:rPr lang="ru-RU" sz="1400" b="1" dirty="0" smtClean="0"/>
              <a:t>По </a:t>
            </a:r>
            <a:r>
              <a:rPr lang="ru-RU" sz="1400" b="1" dirty="0"/>
              <a:t>видам сделок рынок ценных бумаг разделяется на:</a:t>
            </a:r>
          </a:p>
          <a:p>
            <a:pPr marL="0" indent="0">
              <a:buNone/>
            </a:pPr>
            <a:r>
              <a:rPr lang="ru-RU" sz="1400" b="1" dirty="0"/>
              <a:t> кассовый - это рынок с немедленным исполнением сделок в течение 1 -2 рабочих</a:t>
            </a:r>
          </a:p>
          <a:p>
            <a:pPr marL="0" indent="0">
              <a:buNone/>
            </a:pPr>
            <a:r>
              <a:rPr lang="ru-RU" sz="1400" b="1" dirty="0"/>
              <a:t>дней, не считая дня заключения сделки;</a:t>
            </a:r>
          </a:p>
          <a:p>
            <a:pPr marL="0" indent="0">
              <a:buNone/>
            </a:pPr>
            <a:r>
              <a:rPr lang="ru-RU" sz="1400" b="1" dirty="0"/>
              <a:t> срочный (форвардный)- это рынок, на котором заключаются разнообразные по</a:t>
            </a:r>
          </a:p>
          <a:p>
            <a:pPr marL="0" indent="0">
              <a:buNone/>
            </a:pPr>
            <a:r>
              <a:rPr lang="ru-RU" sz="1400" b="1" dirty="0"/>
              <a:t>виду сделки со сроком исполнения, превышающим два рабочих дня.</a:t>
            </a:r>
          </a:p>
          <a:p>
            <a:pPr marL="0" indent="0">
              <a:buNone/>
            </a:pPr>
            <a:r>
              <a:rPr lang="ru-RU" sz="1400" b="1" dirty="0"/>
              <a:t>6</a:t>
            </a:r>
            <a:r>
              <a:rPr lang="ru-RU" sz="1400" b="1" dirty="0" smtClean="0"/>
              <a:t>. </a:t>
            </a:r>
            <a:r>
              <a:rPr lang="ru-RU" sz="1400" b="1" dirty="0"/>
              <a:t>П</a:t>
            </a:r>
            <a:r>
              <a:rPr lang="ru-RU" sz="1400" b="1" dirty="0" smtClean="0"/>
              <a:t>о </a:t>
            </a:r>
            <a:r>
              <a:rPr lang="ru-RU" sz="1400" b="1" dirty="0"/>
              <a:t>эмитентам и инвесторам рынок ценных бумаг делится на рынки:</a:t>
            </a:r>
          </a:p>
          <a:p>
            <a:pPr marL="0" indent="0">
              <a:buNone/>
            </a:pPr>
            <a:r>
              <a:rPr lang="ru-RU" sz="1400" b="1" dirty="0"/>
              <a:t> государственных ценных бумаг;</a:t>
            </a:r>
          </a:p>
          <a:p>
            <a:pPr marL="0" indent="0">
              <a:buNone/>
            </a:pPr>
            <a:r>
              <a:rPr lang="ru-RU" sz="1400" b="1" dirty="0"/>
              <a:t> муниципальных ценных бумаг;</a:t>
            </a:r>
          </a:p>
          <a:p>
            <a:pPr marL="0" indent="0">
              <a:buNone/>
            </a:pPr>
            <a:r>
              <a:rPr lang="ru-RU" sz="1400" b="1" dirty="0"/>
              <a:t> корпоративных цепных бумаг и др.</a:t>
            </a:r>
          </a:p>
          <a:p>
            <a:pPr marL="0" indent="0">
              <a:buNone/>
            </a:pPr>
            <a:r>
              <a:rPr lang="ru-RU" sz="1400" b="1" dirty="0" smtClean="0"/>
              <a:t>7.По </a:t>
            </a:r>
            <a:r>
              <a:rPr lang="ru-RU" sz="1400" b="1" dirty="0"/>
              <a:t>конкретным видам ценных бумаг бывают рынки:</a:t>
            </a:r>
          </a:p>
          <a:p>
            <a:pPr marL="0" indent="0">
              <a:buNone/>
            </a:pPr>
            <a:r>
              <a:rPr lang="ru-RU" sz="1400" b="1" dirty="0"/>
              <a:t> акций;</a:t>
            </a:r>
          </a:p>
          <a:p>
            <a:pPr marL="0" indent="0">
              <a:buNone/>
            </a:pPr>
            <a:r>
              <a:rPr lang="ru-RU" sz="1400" b="1" dirty="0"/>
              <a:t> облигаций;</a:t>
            </a:r>
          </a:p>
          <a:p>
            <a:pPr marL="0" indent="0">
              <a:buNone/>
            </a:pPr>
            <a:r>
              <a:rPr lang="ru-RU" sz="1400" b="1" dirty="0"/>
              <a:t> векселей и </a:t>
            </a:r>
            <a:r>
              <a:rPr lang="ru-RU" sz="1400" b="1" dirty="0" err="1"/>
              <a:t>пр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528808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Участники РЦБ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009" y="2023024"/>
            <a:ext cx="6721685" cy="388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73546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71242"/>
          </a:xfrm>
        </p:spPr>
        <p:txBody>
          <a:bodyPr/>
          <a:lstStyle/>
          <a:p>
            <a:r>
              <a:rPr lang="ru-RU" dirty="0" smtClean="0"/>
              <a:t>Терминология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53671"/>
            <a:ext cx="8596668" cy="4487691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Эмитенты — компании, государственные организации и другие организации, которые выпускают ценные бумаги на продажу на первичном рынке. Их основная функция — привлечение капитала для развития своей деятельности.</a:t>
            </a:r>
          </a:p>
          <a:p>
            <a:r>
              <a:rPr lang="ru-RU" dirty="0" smtClean="0"/>
              <a:t>Инвесторы </a:t>
            </a:r>
            <a:r>
              <a:rPr lang="ru-RU" dirty="0"/>
              <a:t>— физические и юридические лица, которые покупают и продают ценные бумаги на рынке. Их основная функция — инвестирование средств и получение прибыли.</a:t>
            </a:r>
          </a:p>
          <a:p>
            <a:r>
              <a:rPr lang="ru-RU" dirty="0" smtClean="0"/>
              <a:t>Банки </a:t>
            </a:r>
            <a:r>
              <a:rPr lang="ru-RU" dirty="0"/>
              <a:t>и брокеры — финансовые посредники, которые оказывают услуги по покупке и продаже ценных бумаг на рынке от имени клиентов. Их функция — предоставление доступа к рынку и оказание финансовых услуг.</a:t>
            </a:r>
          </a:p>
          <a:p>
            <a:r>
              <a:rPr lang="ru-RU" dirty="0" smtClean="0"/>
              <a:t>Регуляторы </a:t>
            </a:r>
            <a:r>
              <a:rPr lang="ru-RU" dirty="0"/>
              <a:t>— государственные органы, которые устанавливают правила и нормы для защиты интересов инвесторов и обеспечения прозрачности и стабильности рынка. Их функция — регулирование рынка и надзор за его деятельностью.</a:t>
            </a:r>
          </a:p>
          <a:p>
            <a:r>
              <a:rPr lang="ru-RU" dirty="0" smtClean="0"/>
              <a:t>Рейтинговые </a:t>
            </a:r>
            <a:r>
              <a:rPr lang="ru-RU" dirty="0"/>
              <a:t>агентства — организации, которые оценивают кредитный рейтинг эмитентов и ценных бумаг, чтобы помочь инвесторам принимать решения о покупке и продаже ценных бумаг. Их функция — оценка рисков и предоставление информации для принятия решений.</a:t>
            </a:r>
          </a:p>
          <a:p>
            <a:r>
              <a:rPr lang="ru-RU" dirty="0" smtClean="0"/>
              <a:t>Инвестиционные </a:t>
            </a:r>
            <a:r>
              <a:rPr lang="ru-RU" dirty="0"/>
              <a:t>фонды — организации, которые инвестируют средства инвесторов в ценные бумаги и управляют ими от имени своих клиентов. Их функция — управление портфелем инвестора и инвестирование средств в ценные бумаги на рынке.</a:t>
            </a:r>
          </a:p>
        </p:txBody>
      </p:sp>
    </p:spTree>
    <p:extLst>
      <p:ext uri="{BB962C8B-B14F-4D97-AF65-F5344CB8AC3E}">
        <p14:creationId xmlns:p14="http://schemas.microsoft.com/office/powerpoint/2010/main" val="37684413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71242"/>
          </a:xfrm>
        </p:spPr>
        <p:txBody>
          <a:bodyPr/>
          <a:lstStyle/>
          <a:p>
            <a:r>
              <a:rPr lang="ru-RU" dirty="0" smtClean="0"/>
              <a:t>Терминология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53671"/>
            <a:ext cx="8596668" cy="44876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Обслуживающие организации</a:t>
            </a:r>
          </a:p>
          <a:p>
            <a:pPr marL="0" indent="0">
              <a:buNone/>
            </a:pPr>
            <a:r>
              <a:rPr lang="ru-RU" dirty="0" smtClean="0"/>
              <a:t>Расчетно-клиринговые </a:t>
            </a:r>
            <a:r>
              <a:rPr lang="ru-RU" dirty="0"/>
              <a:t>организации обеспечивают расчеты по сделкам </a:t>
            </a:r>
            <a:r>
              <a:rPr lang="ru-RU" dirty="0" smtClean="0"/>
              <a:t>и исполнение сделок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Депозитарии </a:t>
            </a:r>
            <a:r>
              <a:rPr lang="ru-RU" dirty="0"/>
              <a:t>- предоставляют услуги по хранению ценных бумаг, </a:t>
            </a:r>
            <a:r>
              <a:rPr lang="ru-RU" dirty="0" smtClean="0"/>
              <a:t>выпущенных в </a:t>
            </a:r>
            <a:r>
              <a:rPr lang="ru-RU" dirty="0"/>
              <a:t>документарной и бездокументарной форме;</a:t>
            </a:r>
          </a:p>
          <a:p>
            <a:pPr marL="0" indent="0">
              <a:buNone/>
            </a:pPr>
            <a:r>
              <a:rPr lang="ru-RU" dirty="0" smtClean="0"/>
              <a:t>Регистраторы </a:t>
            </a:r>
            <a:r>
              <a:rPr lang="ru-RU" dirty="0"/>
              <a:t>осуществляют учет и фиксацию прав собственности на </a:t>
            </a:r>
            <a:r>
              <a:rPr lang="ru-RU" dirty="0" smtClean="0"/>
              <a:t>ценные бумаги </a:t>
            </a:r>
            <a:r>
              <a:rPr lang="ru-RU" dirty="0"/>
              <a:t>и переход его от одного лица к другому.</a:t>
            </a:r>
          </a:p>
        </p:txBody>
      </p:sp>
    </p:spTree>
    <p:extLst>
      <p:ext uri="{BB962C8B-B14F-4D97-AF65-F5344CB8AC3E}">
        <p14:creationId xmlns:p14="http://schemas.microsoft.com/office/powerpoint/2010/main" val="19368708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71242"/>
          </a:xfrm>
        </p:spPr>
        <p:txBody>
          <a:bodyPr>
            <a:normAutofit fontScale="90000"/>
          </a:bodyPr>
          <a:lstStyle/>
          <a:p>
            <a:r>
              <a:rPr lang="ru-RU" dirty="0"/>
              <a:t>Структура рынка ценных бумаг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53671"/>
            <a:ext cx="8596668" cy="4487691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ru-RU" b="1" dirty="0" smtClean="0"/>
              <a:t>Первичный </a:t>
            </a:r>
            <a:r>
              <a:rPr lang="ru-RU" b="1" dirty="0"/>
              <a:t>рынок</a:t>
            </a:r>
            <a:r>
              <a:rPr lang="ru-RU" dirty="0"/>
              <a:t>. На этом рынке компании или государственные организации выпускают новые ценные бумаги на продажу, а инвесторы могут приобрести ценные бумаги напрямую от эмитента. Среди операций, проводимых на первичном рынке, — выпуск акций компанией для привлечения капитала на расширение бизнеса.</a:t>
            </a:r>
          </a:p>
          <a:p>
            <a:pPr fontAlgn="base"/>
            <a:r>
              <a:rPr lang="ru-RU" b="1" dirty="0"/>
              <a:t>Вторичный рынок ценных бумаг</a:t>
            </a:r>
            <a:r>
              <a:rPr lang="ru-RU" dirty="0"/>
              <a:t>. Здесь выпущенные ранее ценные бумаги покупают и продают инвесторы между собой: на этом рынке цены формируются на основе спроса и предложения. Пример операции на вторичном рынке — покупка акций компании на бирже или через брокера.</a:t>
            </a:r>
          </a:p>
          <a:p>
            <a:pPr fontAlgn="base"/>
            <a:r>
              <a:rPr lang="ru-RU" b="1" dirty="0"/>
              <a:t>Биржа</a:t>
            </a:r>
            <a:r>
              <a:rPr lang="ru-RU" dirty="0"/>
              <a:t> — рынок, на котором происходят торги ценными бумагами. На бирже установлены определенные правила и процедуры, которые обеспечивают прозрачность и защиту прав инвесторов. В Российской Федерации наиболее крупной и влиятельной биржей является Московская биржа (ММВБ). </a:t>
            </a:r>
          </a:p>
          <a:p>
            <a:pPr fontAlgn="base"/>
            <a:r>
              <a:rPr lang="ru-RU" b="1" dirty="0"/>
              <a:t>Внебиржевой рынок (OTC)</a:t>
            </a:r>
            <a:r>
              <a:rPr lang="ru-RU" dirty="0"/>
              <a:t>. OTC-рынок часто используется для торговли ценными бумагами, которые не котируются на бирже. Инвесторы здесь могут совершать сделки напрямую между собой или через брокера. </a:t>
            </a:r>
          </a:p>
        </p:txBody>
      </p:sp>
    </p:spTree>
    <p:extLst>
      <p:ext uri="{BB962C8B-B14F-4D97-AF65-F5344CB8AC3E}">
        <p14:creationId xmlns:p14="http://schemas.microsoft.com/office/powerpoint/2010/main" val="36973953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ценных бумаг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Существуют три основных вида ценных бумаг: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долговые </a:t>
            </a:r>
            <a:r>
              <a:rPr lang="ru-RU" dirty="0"/>
              <a:t>(облигации),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долевые </a:t>
            </a:r>
            <a:r>
              <a:rPr lang="ru-RU" dirty="0"/>
              <a:t>(</a:t>
            </a:r>
            <a:r>
              <a:rPr lang="ru-RU" dirty="0" smtClean="0"/>
              <a:t>акции), </a:t>
            </a:r>
          </a:p>
          <a:p>
            <a:pPr marL="0" indent="0">
              <a:buNone/>
            </a:pPr>
            <a:r>
              <a:rPr lang="ru-RU" dirty="0" smtClean="0"/>
              <a:t>производные </a:t>
            </a:r>
            <a:r>
              <a:rPr lang="ru-RU" dirty="0"/>
              <a:t>(фьючерсы, опционы</a:t>
            </a:r>
            <a:r>
              <a:rPr lang="ru-RU" dirty="0" smtClean="0"/>
              <a:t>)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	 </a:t>
            </a:r>
            <a:r>
              <a:rPr lang="ru-RU" dirty="0"/>
              <a:t>Каждый вид имеет свои особенности, такие как право на доход, уровень риска и ликвидность.</a:t>
            </a:r>
          </a:p>
        </p:txBody>
      </p:sp>
    </p:spTree>
    <p:extLst>
      <p:ext uri="{BB962C8B-B14F-4D97-AF65-F5344CB8AC3E}">
        <p14:creationId xmlns:p14="http://schemas.microsoft.com/office/powerpoint/2010/main" val="927837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45062"/>
            <a:ext cx="9324422" cy="1485338"/>
          </a:xfrm>
        </p:spPr>
        <p:txBody>
          <a:bodyPr>
            <a:normAutofit fontScale="90000"/>
          </a:bodyPr>
          <a:lstStyle/>
          <a:p>
            <a:r>
              <a:rPr lang="ru-RU" dirty="0"/>
              <a:t>Основные инструменты рынка ценных бумаг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057" y="1440383"/>
            <a:ext cx="8596668" cy="4600980"/>
          </a:xfrm>
        </p:spPr>
        <p:txBody>
          <a:bodyPr>
            <a:noAutofit/>
          </a:bodyPr>
          <a:lstStyle/>
          <a:p>
            <a:r>
              <a:rPr lang="ru-RU" sz="1400" dirty="0" smtClean="0"/>
              <a:t>Акции - Ценные </a:t>
            </a:r>
            <a:r>
              <a:rPr lang="ru-RU" sz="1400" dirty="0"/>
              <a:t>бумаги, представляющие долю в собственности компании. Акционеры имеют право на дивиденды и голосование на собраниях акционеров. Цена акций зависит от финансовых результатов компании, ее перспектив и конъюнктуры рынка</a:t>
            </a:r>
            <a:r>
              <a:rPr lang="ru-RU" sz="1400" dirty="0" smtClean="0"/>
              <a:t>.</a:t>
            </a:r>
          </a:p>
          <a:p>
            <a:endParaRPr lang="ru-RU" sz="1400" dirty="0" smtClean="0"/>
          </a:p>
          <a:p>
            <a:pPr marL="0" indent="0">
              <a:buNone/>
            </a:pPr>
            <a:r>
              <a:rPr lang="ru-RU" sz="1400" dirty="0" smtClean="0"/>
              <a:t>Простая </a:t>
            </a:r>
            <a:r>
              <a:rPr lang="ru-RU" sz="1400" dirty="0"/>
              <a:t>акция - ценная бумага, удостоверяющая право владельца на долю собственности акционерного общества при его ликвидации, дающая право ее владельцу на получение части прибыли общества в виде дивиденда и на участие в управлении обществом. </a:t>
            </a:r>
            <a:endParaRPr lang="ru-RU" sz="1400" dirty="0" smtClean="0"/>
          </a:p>
          <a:p>
            <a:pPr marL="0" indent="0">
              <a:buNone/>
            </a:pPr>
            <a:r>
              <a:rPr lang="ru-RU" sz="1400" dirty="0" smtClean="0"/>
              <a:t>Привилегированная </a:t>
            </a:r>
            <a:r>
              <a:rPr lang="ru-RU" sz="1400" dirty="0"/>
              <a:t>акция - ценная бумага, дающая право ее владельцу на получение дивиденда в качестве фиксированного процента, право на долю собственности при ликвидации общества и не дающая права голоса на участие в управлении </a:t>
            </a:r>
            <a:r>
              <a:rPr lang="ru-RU" sz="1400" dirty="0" smtClean="0"/>
              <a:t>обществом</a:t>
            </a:r>
          </a:p>
          <a:p>
            <a:pPr marL="0" indent="0">
              <a:buNone/>
            </a:pPr>
            <a:endParaRPr lang="ru-RU" sz="1400" dirty="0"/>
          </a:p>
          <a:p>
            <a:r>
              <a:rPr lang="ru-RU" sz="1400" dirty="0" smtClean="0"/>
              <a:t>Облигации - Ценные </a:t>
            </a:r>
            <a:r>
              <a:rPr lang="ru-RU" sz="1400" dirty="0"/>
              <a:t>бумаги, представляющие заемные обязательства эмитента перед владельцами облигаций, обычно они имеют фиксированный доходный поток и определенный срок погашения. Цена облигаций зависит от уровня процентных ставок и кредитного рейтинга эмитента</a:t>
            </a:r>
            <a:r>
              <a:rPr lang="ru-RU" sz="1400" dirty="0" smtClean="0"/>
              <a:t>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543451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45062"/>
            <a:ext cx="9324422" cy="1485338"/>
          </a:xfrm>
        </p:spPr>
        <p:txBody>
          <a:bodyPr>
            <a:normAutofit fontScale="90000"/>
          </a:bodyPr>
          <a:lstStyle/>
          <a:p>
            <a:r>
              <a:rPr lang="ru-RU" dirty="0"/>
              <a:t>Основные инструменты рынка ценных бумаг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057" y="1440383"/>
            <a:ext cx="8596668" cy="4600980"/>
          </a:xfrm>
        </p:spPr>
        <p:txBody>
          <a:bodyPr>
            <a:noAutofit/>
          </a:bodyPr>
          <a:lstStyle/>
          <a:p>
            <a:r>
              <a:rPr lang="ru-RU" sz="1400" dirty="0" smtClean="0"/>
              <a:t>Фондовые </a:t>
            </a:r>
            <a:r>
              <a:rPr lang="ru-RU" sz="1400" dirty="0"/>
              <a:t>индексы. Статистические показатели, отражающие изменения в ценах на определенную группу акций или облигаций. Фондовый индекс служит для отслеживания общей динамики рынка и позволяет инвесторам сравнивать производительность своих инвестиций с рыночным средним.</a:t>
            </a:r>
          </a:p>
          <a:p>
            <a:r>
              <a:rPr lang="ru-RU" sz="1400" dirty="0" smtClean="0"/>
              <a:t>Валюта</a:t>
            </a:r>
            <a:r>
              <a:rPr lang="ru-RU" sz="1400" dirty="0"/>
              <a:t>.  может также рассматриваться как ценная бумага, потому что торгуется на рынке с использованием специальных инструментов, например, валютных пар и фьючерсов на валюты.</a:t>
            </a:r>
          </a:p>
          <a:p>
            <a:r>
              <a:rPr lang="ru-RU" sz="1400" dirty="0" err="1" smtClean="0"/>
              <a:t>Деривативы</a:t>
            </a:r>
            <a:r>
              <a:rPr lang="ru-RU" sz="1400" dirty="0"/>
              <a:t>. Инструменты, которые используются для управления рисками или для спекулятивных целей. </a:t>
            </a:r>
          </a:p>
          <a:p>
            <a:r>
              <a:rPr lang="ru-RU" sz="1400" dirty="0" smtClean="0"/>
              <a:t>ETF</a:t>
            </a:r>
            <a:r>
              <a:rPr lang="ru-RU" sz="1400" dirty="0"/>
              <a:t>. Биржевые фонды, которые отслеживают индексы или отдельные сектора рынка и в которые могут инвестировать инвесторы, чтобы диверсифицировать свой портфель и получить доступ к различным секторам рынка</a:t>
            </a:r>
            <a:r>
              <a:rPr lang="ru-RU" sz="1400" dirty="0" smtClean="0"/>
              <a:t>.</a:t>
            </a:r>
          </a:p>
          <a:p>
            <a:r>
              <a:rPr lang="ru-RU" sz="1400" dirty="0" smtClean="0"/>
              <a:t>Банковские сертификаты подтверждают внесение денег в банк с условием обязательного возврата вложенной суммы и процентов через определённый срок. По экономическому смыслу похожи на банковский сберегательный вклад в тот же банк, но в отличие от денежных вкладов сертификат нельзя пополнить, пролонгировать или погасить частично. Процентные риски одинаковы.</a:t>
            </a:r>
          </a:p>
        </p:txBody>
      </p:sp>
    </p:spTree>
    <p:extLst>
      <p:ext uri="{BB962C8B-B14F-4D97-AF65-F5344CB8AC3E}">
        <p14:creationId xmlns:p14="http://schemas.microsoft.com/office/powerpoint/2010/main" val="27122370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45062"/>
            <a:ext cx="9324422" cy="1485338"/>
          </a:xfrm>
        </p:spPr>
        <p:txBody>
          <a:bodyPr>
            <a:normAutofit fontScale="90000"/>
          </a:bodyPr>
          <a:lstStyle/>
          <a:p>
            <a:r>
              <a:rPr lang="ru-RU" dirty="0"/>
              <a:t>Основные инструменты рынка ценных бумаг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057" y="1440383"/>
            <a:ext cx="8596668" cy="4600980"/>
          </a:xfrm>
        </p:spPr>
        <p:txBody>
          <a:bodyPr>
            <a:noAutofit/>
          </a:bodyPr>
          <a:lstStyle/>
          <a:p>
            <a:r>
              <a:rPr lang="ru-RU" sz="1400" dirty="0" smtClean="0"/>
              <a:t>Фондовые </a:t>
            </a:r>
            <a:r>
              <a:rPr lang="ru-RU" sz="1400" dirty="0"/>
              <a:t>индексы. Статистические показатели, отражающие изменения в ценах на определенную группу акций или облигаций. Фондовый индекс служит для отслеживания общей динамики рынка и позволяет инвесторам сравнивать производительность своих инвестиций с рыночным средним.</a:t>
            </a:r>
          </a:p>
          <a:p>
            <a:r>
              <a:rPr lang="ru-RU" sz="1400" dirty="0" smtClean="0"/>
              <a:t>Валюта</a:t>
            </a:r>
            <a:r>
              <a:rPr lang="ru-RU" sz="1400" dirty="0"/>
              <a:t>.  может также рассматриваться как ценная бумага, потому что торгуется на рынке с использованием специальных инструментов, например, валютных пар и фьючерсов на валюты.</a:t>
            </a:r>
          </a:p>
          <a:p>
            <a:r>
              <a:rPr lang="ru-RU" sz="1400" dirty="0" err="1" smtClean="0"/>
              <a:t>Деривативы</a:t>
            </a:r>
            <a:r>
              <a:rPr lang="ru-RU" sz="1400" dirty="0"/>
              <a:t>. Инструменты, которые используются для управления рисками или для спекулятивных целей. </a:t>
            </a:r>
          </a:p>
          <a:p>
            <a:r>
              <a:rPr lang="ru-RU" sz="1400" dirty="0" smtClean="0"/>
              <a:t>ETF</a:t>
            </a:r>
            <a:r>
              <a:rPr lang="ru-RU" sz="1400" dirty="0"/>
              <a:t>. Биржевые фонды, которые отслеживают индексы или отдельные сектора рынка и в которые могут инвестировать инвесторы, чтобы диверсифицировать свой портфель и получить доступ к различным секторам рынка</a:t>
            </a:r>
            <a:r>
              <a:rPr lang="ru-RU" sz="1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24725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45062"/>
            <a:ext cx="9324422" cy="1485338"/>
          </a:xfrm>
        </p:spPr>
        <p:txBody>
          <a:bodyPr>
            <a:normAutofit fontScale="90000"/>
          </a:bodyPr>
          <a:lstStyle/>
          <a:p>
            <a:r>
              <a:rPr lang="ru-RU" dirty="0"/>
              <a:t>Основные инструменты рынка ценных бумаг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4505" y="1132885"/>
            <a:ext cx="8596668" cy="4600980"/>
          </a:xfrm>
        </p:spPr>
        <p:txBody>
          <a:bodyPr>
            <a:noAutofit/>
          </a:bodyPr>
          <a:lstStyle/>
          <a:p>
            <a:r>
              <a:rPr lang="ru-RU" sz="1400" dirty="0"/>
              <a:t>Банковские </a:t>
            </a:r>
            <a:r>
              <a:rPr lang="ru-RU" sz="1400" dirty="0" smtClean="0"/>
              <a:t>сертификаты - Официальное </a:t>
            </a:r>
            <a:r>
              <a:rPr lang="ru-RU" sz="1400" dirty="0"/>
              <a:t>свидетельство банка на право требования денежных средств, оформленное в письменной форме.</a:t>
            </a:r>
          </a:p>
          <a:p>
            <a:r>
              <a:rPr lang="ru-RU" sz="1400" dirty="0" smtClean="0"/>
              <a:t>Подтверждают </a:t>
            </a:r>
            <a:r>
              <a:rPr lang="ru-RU" sz="1400" dirty="0"/>
              <a:t>право держателя сертификата на документ и проценты по нему. Могут быть именными или на предъявителя. В последнем случае право требования причитающихся по сертификату денежных обязательств имеет каждый, кто предъявляет эти ценные бумаги к оплате.</a:t>
            </a:r>
          </a:p>
          <a:p>
            <a:endParaRPr lang="ru-RU" sz="1400" dirty="0"/>
          </a:p>
          <a:p>
            <a:r>
              <a:rPr lang="ru-RU" sz="1400" dirty="0" smtClean="0"/>
              <a:t>Чеки - Ценные </a:t>
            </a:r>
            <a:r>
              <a:rPr lang="ru-RU" sz="1400" dirty="0"/>
              <a:t>бумаги, которые содержат ничем не обусловленное распоряжение чекодателя банку произвести платеж указанной в нем суммы чекодержателю.</a:t>
            </a:r>
          </a:p>
          <a:p>
            <a:r>
              <a:rPr lang="ru-RU" sz="1400" dirty="0" smtClean="0"/>
              <a:t>Могут </a:t>
            </a:r>
            <a:r>
              <a:rPr lang="ru-RU" sz="1400" dirty="0"/>
              <a:t>быть расчетные (с возможностью перевода со счета на счет), денежные (дающие право на выплату наличных в кассе банка).</a:t>
            </a:r>
          </a:p>
          <a:p>
            <a:endParaRPr lang="ru-RU" sz="1400" dirty="0"/>
          </a:p>
          <a:p>
            <a:r>
              <a:rPr lang="ru-RU" sz="1400" dirty="0" smtClean="0"/>
              <a:t>Закладные - Именные </a:t>
            </a:r>
            <a:r>
              <a:rPr lang="ru-RU" sz="1400" dirty="0"/>
              <a:t>ценные бумаги, которые удостоверяют права владельца на получение исполнения по денежному обязательству, обеспеченному ипотекой, а также право залога на имущество, обремененное ипотекой.</a:t>
            </a:r>
          </a:p>
          <a:p>
            <a:r>
              <a:rPr lang="ru-RU" sz="1400" dirty="0" smtClean="0"/>
              <a:t>Являются </a:t>
            </a:r>
            <a:r>
              <a:rPr lang="ru-RU" sz="1400" dirty="0"/>
              <a:t>гарантом возврата долга при оформлении кредитов под залог недвижимости.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6394656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45062"/>
            <a:ext cx="9324422" cy="1485338"/>
          </a:xfrm>
        </p:spPr>
        <p:txBody>
          <a:bodyPr>
            <a:normAutofit fontScale="90000"/>
          </a:bodyPr>
          <a:lstStyle/>
          <a:p>
            <a:r>
              <a:rPr lang="ru-RU" dirty="0"/>
              <a:t>Основные инструменты рынка ценных бумаг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4505" y="1132885"/>
            <a:ext cx="8596668" cy="4600980"/>
          </a:xfrm>
        </p:spPr>
        <p:txBody>
          <a:bodyPr>
            <a:noAutofit/>
          </a:bodyPr>
          <a:lstStyle/>
          <a:p>
            <a:r>
              <a:rPr lang="ru-RU" sz="1400" dirty="0" smtClean="0"/>
              <a:t>Инвестиционные </a:t>
            </a:r>
            <a:r>
              <a:rPr lang="ru-RU" sz="1400" dirty="0"/>
              <a:t>именные </a:t>
            </a:r>
            <a:r>
              <a:rPr lang="ru-RU" sz="1400" dirty="0" smtClean="0"/>
              <a:t>ПАИ - Именные </a:t>
            </a:r>
            <a:r>
              <a:rPr lang="ru-RU" sz="1400" dirty="0"/>
              <a:t>ценные бумаги, подтверждающие права их владельцев на долю инвестиционного имущества фонда, а также на погашение принадлежащего пая.</a:t>
            </a:r>
          </a:p>
          <a:p>
            <a:pPr marL="0" indent="0">
              <a:buNone/>
            </a:pPr>
            <a:r>
              <a:rPr lang="ru-RU" sz="1400" dirty="0" smtClean="0"/>
              <a:t>Относятся </a:t>
            </a:r>
            <a:r>
              <a:rPr lang="ru-RU" sz="1400" dirty="0"/>
              <a:t>к </a:t>
            </a:r>
            <a:r>
              <a:rPr lang="ru-RU" sz="1400" dirty="0" err="1"/>
              <a:t>неэмиссионным</a:t>
            </a:r>
            <a:r>
              <a:rPr lang="ru-RU" sz="1400" dirty="0"/>
              <a:t> ценным бумагам и не имеют номинальной стоимости. Права, удостоверенные инвестиционным паем, фиксируются в бездокументарной форме.</a:t>
            </a:r>
          </a:p>
          <a:p>
            <a:r>
              <a:rPr lang="ru-RU" sz="1400" dirty="0" smtClean="0"/>
              <a:t>Фьючерсы - Производная </a:t>
            </a:r>
            <a:r>
              <a:rPr lang="ru-RU" sz="1400" dirty="0"/>
              <a:t>ценная бумага, согласно которой продавец обязуется поставить покупателю базовый актив по оговоренной цене и в определенный срок, а тот обязан выкупить предмет сделки.</a:t>
            </a:r>
          </a:p>
          <a:p>
            <a:pPr marL="0" indent="0">
              <a:buNone/>
            </a:pPr>
            <a:r>
              <a:rPr lang="ru-RU" sz="1400" dirty="0" smtClean="0"/>
              <a:t>Бывают </a:t>
            </a:r>
            <a:r>
              <a:rPr lang="ru-RU" sz="1400" dirty="0"/>
              <a:t>поставочными и расчетными.</a:t>
            </a:r>
          </a:p>
          <a:p>
            <a:pPr marL="0" indent="0">
              <a:buNone/>
            </a:pPr>
            <a:r>
              <a:rPr lang="ru-RU" sz="1400" dirty="0" smtClean="0"/>
              <a:t>Поставочный </a:t>
            </a:r>
            <a:r>
              <a:rPr lang="ru-RU" sz="1400" dirty="0"/>
              <a:t>фьючерс предполагает, что к дате истечения контракта продавец продаст базовый актив, а покупатель — выкупит его. Расчетный используется, если базовый актив невозможно или неудобно зачислить на счет. В таком случае на счет будет просто зачислена/списана разница между покупкой и продажей контракта.</a:t>
            </a:r>
          </a:p>
          <a:p>
            <a:r>
              <a:rPr lang="ru-RU" sz="1400" dirty="0" smtClean="0"/>
              <a:t>Опционы - Договор</a:t>
            </a:r>
            <a:r>
              <a:rPr lang="ru-RU" sz="1400" dirty="0"/>
              <a:t>, согласно которому покупатель опциона получает право купить или продать какой-то актив в определенный срок по заранее оговоренной цене.</a:t>
            </a:r>
          </a:p>
          <a:p>
            <a:pPr marL="0" indent="0">
              <a:buNone/>
            </a:pPr>
            <a:r>
              <a:rPr lang="ru-RU" sz="1400" dirty="0" smtClean="0"/>
              <a:t>Относится </a:t>
            </a:r>
            <a:r>
              <a:rPr lang="ru-RU" sz="1400" dirty="0"/>
              <a:t>к производным ценным бумагам</a:t>
            </a:r>
            <a:r>
              <a:rPr lang="ru-RU" sz="1400" dirty="0" smtClean="0"/>
              <a:t>. Опционы </a:t>
            </a:r>
            <a:r>
              <a:rPr lang="ru-RU" sz="1400" dirty="0"/>
              <a:t>эмитента относятся к бездокументарным эмиссионным ценным бумагам. Учет прав по ним ведется путем внесения записей в системе реестра владельцев ценных бумаг или на основании записи по счету депо.</a:t>
            </a:r>
          </a:p>
          <a:p>
            <a:r>
              <a:rPr lang="ru-RU" sz="1400" dirty="0" smtClean="0"/>
              <a:t>Своп - Это </a:t>
            </a:r>
            <a:r>
              <a:rPr lang="ru-RU" sz="1400" dirty="0"/>
              <a:t>временный обмен активами в ходе торговли на бирже</a:t>
            </a:r>
          </a:p>
          <a:p>
            <a:pPr marL="0" indent="0">
              <a:buNone/>
            </a:pPr>
            <a:r>
              <a:rPr lang="ru-RU" sz="1400" dirty="0" smtClean="0"/>
              <a:t>Обмениваться </a:t>
            </a:r>
            <a:r>
              <a:rPr lang="ru-RU" sz="1400" dirty="0"/>
              <a:t>можно ценными бумагами, валютами, платежами. Есть процентные и валютные свопы, свопы на акции, товарные свопы, а также кредитные дефолтные свопы.</a:t>
            </a:r>
            <a:endParaRPr lang="ru-RU" sz="1400" dirty="0" smtClean="0"/>
          </a:p>
        </p:txBody>
      </p:sp>
    </p:spTree>
    <p:extLst>
      <p:ext uri="{BB962C8B-B14F-4D97-AF65-F5344CB8AC3E}">
        <p14:creationId xmlns:p14="http://schemas.microsoft.com/office/powerpoint/2010/main" val="3161592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02566"/>
            <a:ext cx="8596668" cy="658483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Рынок </a:t>
            </a:r>
            <a:r>
              <a:rPr lang="ru-RU" sz="2400" dirty="0" smtClean="0"/>
              <a:t>ценных </a:t>
            </a:r>
            <a:r>
              <a:rPr lang="ru-RU" sz="2400" dirty="0" smtClean="0"/>
              <a:t>бумаг</a:t>
            </a:r>
            <a:br>
              <a:rPr lang="ru-RU" sz="2400" dirty="0" smtClean="0"/>
            </a:br>
            <a:r>
              <a:rPr lang="ru-RU" sz="2400" dirty="0" smtClean="0"/>
              <a:t>Профессиональные участники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769" y="1211438"/>
            <a:ext cx="8596668" cy="5037826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Профессиональные участники рынка ценных бумаг (ПУРЦБ) — юридические лица, которые созданы в соответствии с законодательством Российской Федерации и осуществляют виды деятельности, указанные в статьях 3–5, 7 и 8 Федерального закона от 22.04.1996 № 39-ФЗ «О рынке ценных бумаг», а также лица, осуществляющие деятельность, указанную в статье 6.1 данного закона, а именно:</a:t>
            </a:r>
          </a:p>
          <a:p>
            <a:endParaRPr lang="ru-RU" dirty="0"/>
          </a:p>
          <a:p>
            <a:r>
              <a:rPr lang="ru-RU" dirty="0"/>
              <a:t>брокерскую деятельность,</a:t>
            </a:r>
          </a:p>
          <a:p>
            <a:r>
              <a:rPr lang="ru-RU" dirty="0"/>
              <a:t>дилерскую деятельность,</a:t>
            </a:r>
          </a:p>
          <a:p>
            <a:r>
              <a:rPr lang="ru-RU" dirty="0"/>
              <a:t>деятельность </a:t>
            </a:r>
            <a:r>
              <a:rPr lang="ru-RU" dirty="0" err="1"/>
              <a:t>форекс</a:t>
            </a:r>
            <a:r>
              <a:rPr lang="ru-RU" dirty="0"/>
              <a:t>-дилера,</a:t>
            </a:r>
          </a:p>
          <a:p>
            <a:r>
              <a:rPr lang="ru-RU" dirty="0"/>
              <a:t>деятельность по управлению ценными бумагами,</a:t>
            </a:r>
          </a:p>
          <a:p>
            <a:r>
              <a:rPr lang="ru-RU" dirty="0"/>
              <a:t>депозитарную деятельность,</a:t>
            </a:r>
          </a:p>
          <a:p>
            <a:r>
              <a:rPr lang="ru-RU" dirty="0"/>
              <a:t>деятельность по ведению реестра владельцев ценных бумаг,</a:t>
            </a:r>
          </a:p>
          <a:p>
            <a:r>
              <a:rPr lang="ru-RU" dirty="0"/>
              <a:t>деятельность по инвестиционному консультированию.</a:t>
            </a:r>
          </a:p>
          <a:p>
            <a:r>
              <a:rPr lang="ru-RU" dirty="0"/>
              <a:t>Банк России предоставляет право на осуществление профессиональной деятельности на рынке ценных бумаг. </a:t>
            </a:r>
          </a:p>
          <a:p>
            <a:endParaRPr lang="ru-RU" dirty="0"/>
          </a:p>
          <a:p>
            <a:r>
              <a:rPr lang="ru-RU" dirty="0"/>
              <a:t>Правовые основы допуска ПУРЦБ на финансовый рынок установлены Федеральным законом от 22.04.1996 № 39-ФЗ «О рынке ценных бумаг», Положением Банка России от 27.07.2015 № 481-П, Указанием Банка России от 02.11.2018 № 4956-У, а также Положением Банка России от 29.06.2022 № 798-П, в соответствии с которым указанное право можно получить в разрешительном или уведомительном порядке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9635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02566"/>
            <a:ext cx="8596668" cy="658483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Рынок </a:t>
            </a:r>
            <a:r>
              <a:rPr lang="ru-RU" sz="2400" dirty="0" smtClean="0"/>
              <a:t>ценных </a:t>
            </a:r>
            <a:r>
              <a:rPr lang="ru-RU" sz="2400" dirty="0" smtClean="0"/>
              <a:t>бумаг</a:t>
            </a:r>
            <a:br>
              <a:rPr lang="ru-RU" sz="2400" dirty="0" smtClean="0"/>
            </a:br>
            <a:r>
              <a:rPr lang="ru-RU" sz="2400" dirty="0" smtClean="0"/>
              <a:t>Профессиональные участники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769" y="1211438"/>
            <a:ext cx="8596668" cy="5037826"/>
          </a:xfrm>
        </p:spPr>
        <p:txBody>
          <a:bodyPr>
            <a:normAutofit/>
          </a:bodyPr>
          <a:lstStyle/>
          <a:p>
            <a:r>
              <a:rPr lang="ru-RU" b="1" dirty="0"/>
              <a:t>Квалифицированный инвестор</a:t>
            </a:r>
            <a:r>
              <a:rPr lang="ru-RU" dirty="0"/>
              <a:t> — профессиональный участник рынка ценных бумаг, который может получить доступ к сложным инвестиционным продуктам, недоступным для других участников. Статус закреплён в Федеральном законе РФ «О рынке ценных бумаг» (№39-ФЗ, ст. 51.2). </a:t>
            </a:r>
            <a:endParaRPr lang="ru-RU" dirty="0" smtClean="0"/>
          </a:p>
          <a:p>
            <a:r>
              <a:rPr lang="ru-RU" b="1" dirty="0" smtClean="0"/>
              <a:t>К </a:t>
            </a:r>
            <a:r>
              <a:rPr lang="ru-RU" b="1" dirty="0"/>
              <a:t>квалифицированным инвесторам</a:t>
            </a:r>
            <a:r>
              <a:rPr lang="ru-RU" dirty="0"/>
              <a:t> относятся, например:</a:t>
            </a:r>
          </a:p>
          <a:p>
            <a:pPr marL="0" indent="0">
              <a:buNone/>
            </a:pPr>
            <a:r>
              <a:rPr lang="ru-RU" dirty="0"/>
              <a:t>брокеры, управляющие активами, дилеры;</a:t>
            </a:r>
          </a:p>
          <a:p>
            <a:pPr marL="0" indent="0">
              <a:buNone/>
            </a:pPr>
            <a:r>
              <a:rPr lang="ru-RU" dirty="0"/>
              <a:t>инвестиционные компании и пенсионные фонды, которые принадлежат государству;</a:t>
            </a:r>
          </a:p>
          <a:p>
            <a:pPr marL="0" indent="0">
              <a:buNone/>
            </a:pPr>
            <a:r>
              <a:rPr lang="ru-RU" dirty="0"/>
              <a:t>государственные и международные организации, в частности Центральный банк РФ, ВЭБ, АСВ;</a:t>
            </a:r>
          </a:p>
          <a:p>
            <a:r>
              <a:rPr lang="ru-RU" dirty="0"/>
              <a:t>банки.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035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02566"/>
            <a:ext cx="8596668" cy="658483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Рынок </a:t>
            </a:r>
            <a:r>
              <a:rPr lang="ru-RU" sz="2400" dirty="0" smtClean="0"/>
              <a:t>ценных </a:t>
            </a:r>
            <a:r>
              <a:rPr lang="ru-RU" sz="2400" dirty="0" smtClean="0"/>
              <a:t>бумаг</a:t>
            </a:r>
            <a:br>
              <a:rPr lang="ru-RU" sz="2400" dirty="0" smtClean="0"/>
            </a:br>
            <a:r>
              <a:rPr lang="ru-RU" sz="2400" dirty="0" smtClean="0"/>
              <a:t>Квалифицированный инвестор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769" y="1211438"/>
            <a:ext cx="8596668" cy="50378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Статус квалифицированного инвестора открывает доступ к сложным финансовым инструментам</a:t>
            </a:r>
            <a:r>
              <a:rPr lang="ru-RU" dirty="0"/>
              <a:t>, которые недоступны неквалифицированным инвесторам. </a:t>
            </a:r>
            <a:r>
              <a:rPr lang="ru-RU" dirty="0" smtClean="0"/>
              <a:t>Например:</a:t>
            </a:r>
          </a:p>
          <a:p>
            <a:r>
              <a:rPr lang="ru-RU" dirty="0" smtClean="0"/>
              <a:t>иностранные бумаги, которые не торгуются на российских биржах;</a:t>
            </a:r>
          </a:p>
          <a:p>
            <a:r>
              <a:rPr lang="ru-RU" dirty="0" smtClean="0"/>
              <a:t>доступ </a:t>
            </a:r>
            <a:r>
              <a:rPr lang="ru-RU" dirty="0"/>
              <a:t>к IPO;</a:t>
            </a:r>
          </a:p>
          <a:p>
            <a:r>
              <a:rPr lang="ru-RU" dirty="0"/>
              <a:t>иностранные биржевые фонды (ETF);</a:t>
            </a:r>
          </a:p>
          <a:p>
            <a:r>
              <a:rPr lang="ru-RU" dirty="0"/>
              <a:t>депозитарные расписки;</a:t>
            </a:r>
          </a:p>
          <a:p>
            <a:r>
              <a:rPr lang="ru-RU" dirty="0"/>
              <a:t>зарубежные производные финансовые инструменты (</a:t>
            </a:r>
            <a:r>
              <a:rPr lang="ru-RU" dirty="0" err="1"/>
              <a:t>деривативы</a:t>
            </a:r>
            <a:r>
              <a:rPr lang="ru-RU" dirty="0"/>
              <a:t>: фьючерсы, опционы, форварды);</a:t>
            </a:r>
          </a:p>
          <a:p>
            <a:r>
              <a:rPr lang="ru-RU" dirty="0"/>
              <a:t>паи закрытых инвестиционных фондов (</a:t>
            </a:r>
            <a:r>
              <a:rPr lang="ru-RU" dirty="0" err="1"/>
              <a:t>ЗПИФы</a:t>
            </a:r>
            <a:r>
              <a:rPr lang="ru-RU" dirty="0"/>
              <a:t>), венчурных фондов.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149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02566"/>
            <a:ext cx="8596668" cy="658483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Рынок </a:t>
            </a:r>
            <a:r>
              <a:rPr lang="ru-RU" sz="2400" dirty="0" smtClean="0"/>
              <a:t>ценных </a:t>
            </a:r>
            <a:r>
              <a:rPr lang="ru-RU" sz="2400" dirty="0" smtClean="0"/>
              <a:t>бумаг</a:t>
            </a:r>
            <a:br>
              <a:rPr lang="ru-RU" sz="2400" dirty="0" smtClean="0"/>
            </a:br>
            <a:r>
              <a:rPr lang="ru-RU" sz="2400" dirty="0" smtClean="0"/>
              <a:t>Профессиональные участники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769" y="1211438"/>
            <a:ext cx="8596668" cy="503782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dirty="0"/>
              <a:t>Требования</a:t>
            </a:r>
          </a:p>
          <a:p>
            <a:pPr marL="0" indent="0">
              <a:buNone/>
            </a:pPr>
            <a:r>
              <a:rPr lang="ru-RU" dirty="0"/>
              <a:t>Для получения статуса квалифицированного инвестора необходимо соответствовать хотя бы одному из критериев, определённых законодательством: </a:t>
            </a:r>
            <a:r>
              <a:rPr lang="ru-RU" dirty="0">
                <a:hlinkClick r:id="rId2"/>
              </a:rPr>
              <a:t>finuslugi.ru</a:t>
            </a:r>
            <a:endParaRPr lang="ru-RU" dirty="0"/>
          </a:p>
          <a:p>
            <a:pPr marL="0" indent="0">
              <a:buNone/>
            </a:pPr>
            <a:r>
              <a:rPr lang="ru-RU" b="1" dirty="0"/>
              <a:t>Иметь активы на сумму от 12 млн рублей</a:t>
            </a:r>
            <a:r>
              <a:rPr lang="ru-RU" dirty="0"/>
              <a:t> (с 1 января 2026 года — 24 млн рублей). В расчёт идут ценные бумаги, банковские вклады и счета, активы в доверительном управлении.</a:t>
            </a:r>
          </a:p>
          <a:p>
            <a:pPr marL="0" indent="0">
              <a:buNone/>
            </a:pPr>
            <a:r>
              <a:rPr lang="ru-RU" b="1" dirty="0"/>
              <a:t>Опыт работы в экономической сфере, связанный с инвестициями</a:t>
            </a:r>
            <a:r>
              <a:rPr lang="ru-RU" dirty="0"/>
              <a:t>. Нужно проработать не менее двух лет в организации, которая имеет статус квалифицированного инвестора, — банке, брокерской компании или в управляющей компании </a:t>
            </a:r>
            <a:r>
              <a:rPr lang="ru-RU" dirty="0" err="1"/>
              <a:t>ПИФа</a:t>
            </a:r>
            <a:r>
              <a:rPr lang="ru-RU" dirty="0"/>
              <a:t>. Если работодатель не относится к этой отрасли, то потребуется опыт от трёх лет. Работа должна быть связана с совершением сделок с ценными бумагами, управлением рисками или подготовкой персональных рекомендаций для инвесторов.</a:t>
            </a:r>
          </a:p>
          <a:p>
            <a:pPr marL="0" indent="0">
              <a:buNone/>
            </a:pPr>
            <a:r>
              <a:rPr lang="ru-RU" b="1" dirty="0"/>
              <a:t>Высшее образование в области экономики</a:t>
            </a:r>
            <a:r>
              <a:rPr lang="ru-RU" dirty="0"/>
              <a:t>, подтверждённое дипломом государственного образца. Диплом должен быть выдан вузом, аккредитованным для аттестации специалистов финансового рынка. Дополнительно подходят международные сертификаты в сфере финансов — например, CFA или CIIA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en-US" dirty="0"/>
              <a:t>https://cbr.ru/Content/Document/File/97387/exam_questions_basic.pdf</a:t>
            </a:r>
            <a:endParaRPr lang="ru-RU" dirty="0"/>
          </a:p>
          <a:p>
            <a:pPr marL="0" indent="0">
              <a:buNone/>
            </a:pPr>
            <a:r>
              <a:rPr lang="ru-RU" b="1" dirty="0"/>
              <a:t>Высокий оборот на сделках с ценными бумагами</a:t>
            </a:r>
            <a:r>
              <a:rPr lang="ru-RU" dirty="0"/>
              <a:t>. За год (четыре квартала) сумма операций должна составлять не менее 6 млн рублей, при этом нужно совершать в среднем 10 сделок за квартал и хотя бы одну в месяц.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137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допуска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Разрешительный порядок допуска предусматривает лицензирование профессиональной деятельности на рынке ценных бумаг и предоставление права на осуществление деятельности по инвестиционному консультированию</a:t>
            </a:r>
            <a:r>
              <a:rPr lang="ru-RU" dirty="0" smtClean="0"/>
              <a:t>.</a:t>
            </a:r>
          </a:p>
          <a:p>
            <a:r>
              <a:rPr lang="ru-RU" dirty="0"/>
              <a:t>Уведомительный порядок допуска к осуществлению отдельных видов профессиональной деятельности на рынке ценных бумаг предусматривает упрощенную процедуру предоставления права на осуществление такой деятельности для действующих кредитных организаций, ПУРЦБ, управляющих компаний, клиринговых организаций с учетом разрешенного совмещения их деятельности.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79430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ru-RU" altLang="ru-RU" sz="1800" dirty="0">
                <a:solidFill>
                  <a:srgbClr val="111214"/>
                </a:solidFill>
                <a:latin typeface="PT_Russia-Text"/>
                <a:cs typeface="Arial" pitchFamily="34" charset="0"/>
              </a:rPr>
              <a:t>Перечень финансовых организаций, допуск которых осуществляется в уведомительном порядке</a:t>
            </a:r>
            <a:r>
              <a:rPr lang="ru-RU" alt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altLang="ru-RU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1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3227777"/>
              </p:ext>
            </p:extLst>
          </p:nvPr>
        </p:nvGraphicFramePr>
        <p:xfrm>
          <a:off x="1124793" y="1755973"/>
          <a:ext cx="7382802" cy="4627152"/>
        </p:xfrm>
        <a:graphic>
          <a:graphicData uri="http://schemas.openxmlformats.org/drawingml/2006/table">
            <a:tbl>
              <a:tblPr/>
              <a:tblGrid>
                <a:gridCol w="3691401"/>
                <a:gridCol w="3691401"/>
              </a:tblGrid>
              <a:tr h="248144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dirty="0">
                          <a:solidFill>
                            <a:srgbClr val="676E7B"/>
                          </a:solidFill>
                          <a:effectLst/>
                          <a:latin typeface="PT_Russia-Text"/>
                        </a:rPr>
                        <a:t>Лицензиат</a:t>
                      </a:r>
                      <a:endParaRPr lang="ru-RU" sz="1000" b="0" dirty="0">
                        <a:solidFill>
                          <a:srgbClr val="676E7B"/>
                        </a:solidFill>
                        <a:effectLst/>
                        <a:latin typeface="PT_Russia-Text"/>
                      </a:endParaRPr>
                    </a:p>
                  </a:txBody>
                  <a:tcPr marL="34048" marR="34048" marT="51072" marB="510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>
                          <a:solidFill>
                            <a:srgbClr val="676E7B"/>
                          </a:solidFill>
                          <a:effectLst/>
                          <a:latin typeface="PT_Russia-Text"/>
                        </a:rPr>
                        <a:t>Вид деятельности</a:t>
                      </a:r>
                      <a:endParaRPr lang="ru-RU" sz="1000" b="0">
                        <a:solidFill>
                          <a:srgbClr val="676E7B"/>
                        </a:solidFill>
                        <a:effectLst/>
                        <a:latin typeface="PT_Russia-Text"/>
                      </a:endParaRPr>
                    </a:p>
                  </a:txBody>
                  <a:tcPr marL="34048" marR="34048" marT="51072" marB="510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9549">
                <a:tc>
                  <a:txBody>
                    <a:bodyPr/>
                    <a:lstStyle/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Кредитная организация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Брокерская деятельность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 err="1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</a:t>
                      </a: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 товарного или клиентского брокера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Дилерская деятельность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 err="1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</a:t>
                      </a: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 по управлению ценными бумагами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 инвестиционного советника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425">
                <a:tc>
                  <a:txBody>
                    <a:bodyPr/>
                    <a:lstStyle/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Управляющая компания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 по управлению ценными бумагами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4197">
                <a:tc>
                  <a:txBody>
                    <a:bodyPr/>
                    <a:lstStyle/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Клиринговая компания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Брокерская деятельность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 err="1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</a:t>
                      </a: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 товарного или клиентского брокера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Дилерская деятельность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 err="1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</a:t>
                      </a: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 по управлению ценными бумагами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4197">
                <a:tc>
                  <a:txBody>
                    <a:bodyPr/>
                    <a:lstStyle/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ПУРЦБ по управлению ценными бумагами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Брокерская деятельность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 err="1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</a:t>
                      </a: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 товарного или клиентского брокера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Дилерская деятельность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 err="1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</a:t>
                      </a: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 инвестиционного советника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4197">
                <a:tc>
                  <a:txBody>
                    <a:bodyPr/>
                    <a:lstStyle/>
                    <a:p>
                      <a:pPr fontAlgn="ctr"/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ПУРЦБ дилер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Брокерская деятельность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 err="1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</a:t>
                      </a: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 товарного или клиентского брокера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 по управлению ценными бумагами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 инвестиционного советника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9549">
                <a:tc>
                  <a:txBody>
                    <a:bodyPr/>
                    <a:lstStyle/>
                    <a:p>
                      <a:pPr fontAlgn="ctr">
                        <a:buFont typeface="Arial"/>
                        <a:buChar char="•"/>
                      </a:pPr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ПУРЦБ:</a:t>
                      </a:r>
                      <a:b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Брокер</a:t>
                      </a:r>
                    </a:p>
                    <a:p>
                      <a:pPr fontAlgn="ctr">
                        <a:buFont typeface="Arial"/>
                        <a:buChar char="•"/>
                      </a:pPr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Клиентский брокер</a:t>
                      </a:r>
                    </a:p>
                    <a:p>
                      <a:pPr fontAlgn="ctr">
                        <a:buFont typeface="Arial"/>
                        <a:buChar char="•"/>
                      </a:pPr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Товарный брокер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Брокерская деятельность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 err="1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</a:t>
                      </a: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 товарного брокера/клиентского брокера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Дилерская деятельность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 err="1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</a:t>
                      </a: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 по управлению ценными бумагами</a:t>
                      </a:r>
                      <a:b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 инвестиционного советника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</a:tr>
              <a:tr h="248144">
                <a:tc>
                  <a:txBody>
                    <a:bodyPr/>
                    <a:lstStyle/>
                    <a:p>
                      <a:pPr fontAlgn="ctr"/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ПУРЦБ — регистратор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Депозитарная деятельность</a:t>
                      </a:r>
                    </a:p>
                  </a:txBody>
                  <a:tcPr marL="34048" marR="34048" marT="51072" marB="51072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835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00715"/>
          </a:xfrm>
        </p:spPr>
        <p:txBody>
          <a:bodyPr>
            <a:normAutofit/>
          </a:bodyPr>
          <a:lstStyle/>
          <a:p>
            <a:pPr algn="ctr"/>
            <a:r>
              <a:rPr lang="ru-RU" sz="1800" dirty="0">
                <a:solidFill>
                  <a:schemeClr val="tx1"/>
                </a:solidFill>
              </a:rPr>
              <a:t>Перечень финансовых организаций, допуск которых осуществляется в разрешительном порядке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3500708"/>
              </p:ext>
            </p:extLst>
          </p:nvPr>
        </p:nvGraphicFramePr>
        <p:xfrm>
          <a:off x="882031" y="1780248"/>
          <a:ext cx="8392144" cy="4063310"/>
        </p:xfrm>
        <a:graphic>
          <a:graphicData uri="http://schemas.openxmlformats.org/drawingml/2006/table">
            <a:tbl>
              <a:tblPr/>
              <a:tblGrid>
                <a:gridCol w="4196072"/>
                <a:gridCol w="4196072"/>
              </a:tblGrid>
              <a:tr h="529246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dirty="0">
                          <a:solidFill>
                            <a:srgbClr val="676E7B"/>
                          </a:solidFill>
                          <a:effectLst/>
                          <a:latin typeface="PT_Russia-Text"/>
                        </a:rPr>
                        <a:t>Соискатель</a:t>
                      </a:r>
                      <a:endParaRPr lang="ru-RU" sz="1000" b="0" dirty="0">
                        <a:solidFill>
                          <a:srgbClr val="676E7B"/>
                        </a:solidFill>
                        <a:effectLst/>
                        <a:latin typeface="PT_Russia-Text"/>
                      </a:endParaRPr>
                    </a:p>
                  </a:txBody>
                  <a:tcPr marL="41438" marR="41438" marT="62157" marB="621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dirty="0" smtClean="0">
                          <a:solidFill>
                            <a:srgbClr val="676E7B"/>
                          </a:solidFill>
                          <a:latin typeface="PT_Russia-Text"/>
                        </a:rPr>
                        <a:t>Вид финансовой деятельности, допуск к которой осуществляется в разрешительном порядке</a:t>
                      </a:r>
                      <a:r>
                        <a:rPr lang="ru-RU" sz="1000" dirty="0" smtClean="0">
                          <a:solidFill>
                            <a:srgbClr val="676E7B"/>
                          </a:solidFill>
                          <a:latin typeface="PT_Russia-Text"/>
                        </a:rPr>
                        <a:t/>
                      </a:r>
                      <a:br>
                        <a:rPr lang="ru-RU" sz="1000" dirty="0" smtClean="0">
                          <a:solidFill>
                            <a:srgbClr val="676E7B"/>
                          </a:solidFill>
                          <a:latin typeface="PT_Russia-Text"/>
                        </a:rPr>
                      </a:br>
                      <a:endParaRPr lang="ru-RU" sz="1000" dirty="0" smtClean="0"/>
                    </a:p>
                    <a:p>
                      <a:pPr algn="l" fontAlgn="t"/>
                      <a:endParaRPr lang="ru-RU" sz="1000" b="0" dirty="0">
                        <a:solidFill>
                          <a:srgbClr val="676E7B"/>
                        </a:solidFill>
                        <a:effectLst/>
                        <a:latin typeface="PT_Russia-Text"/>
                      </a:endParaRPr>
                    </a:p>
                  </a:txBody>
                  <a:tcPr marL="41438" marR="41438" marT="62157" marB="6215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82282">
                <a:tc>
                  <a:txBody>
                    <a:bodyPr/>
                    <a:lstStyle/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Юридические лица — нефинансовые организации</a:t>
                      </a:r>
                    </a:p>
                  </a:txBody>
                  <a:tcPr marL="41438" marR="41438" marT="62157" marB="62157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Брокерская деятельность,</a:t>
                      </a:r>
                      <a:b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 товарного брокера,</a:t>
                      </a:r>
                      <a:b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 клиентского брокера</a:t>
                      </a:r>
                      <a:b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Дилерская деятельность</a:t>
                      </a:r>
                      <a:b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 по управлению ценными бумагами</a:t>
                      </a:r>
                      <a:b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Депозитарная деятельность</a:t>
                      </a:r>
                      <a:b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 регистратора</a:t>
                      </a:r>
                      <a:b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</a:br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 форекс-дилера</a:t>
                      </a:r>
                    </a:p>
                  </a:txBody>
                  <a:tcPr marL="41438" marR="41438" marT="62157" marB="62157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FA"/>
                    </a:solidFill>
                  </a:tcPr>
                </a:tc>
              </a:tr>
              <a:tr h="537315">
                <a:tc>
                  <a:txBody>
                    <a:bodyPr/>
                    <a:lstStyle/>
                    <a:p>
                      <a:pPr fontAlgn="ctr"/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Юридические лица — нефинансовые организации, индивидуальные предприниматели</a:t>
                      </a:r>
                    </a:p>
                  </a:txBody>
                  <a:tcPr marL="41438" marR="41438" marT="62157" marB="62157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00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Деятельность по инвестиционному консультированию</a:t>
                      </a:r>
                    </a:p>
                  </a:txBody>
                  <a:tcPr marL="41438" marR="41438" marT="62157" marB="62157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109799">
                <a:tc>
                  <a:txBody>
                    <a:bodyPr/>
                    <a:lstStyle/>
                    <a:p>
                      <a:pPr fontAlgn="ctr">
                        <a:buFont typeface="Arial"/>
                        <a:buChar char="•"/>
                      </a:pPr>
                      <a:r>
                        <a:rPr lang="ru-RU" sz="1000" dirty="0" err="1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ПУРЦБ:Брокер</a:t>
                      </a:r>
                      <a:endParaRPr lang="ru-RU" sz="1000" dirty="0">
                        <a:solidFill>
                          <a:srgbClr val="2B2E33"/>
                        </a:solidFill>
                        <a:effectLst/>
                        <a:latin typeface="PT_Russia-Text"/>
                      </a:endParaRPr>
                    </a:p>
                    <a:p>
                      <a:pPr fontAlgn="ctr">
                        <a:buFont typeface="Arial"/>
                        <a:buChar char="•"/>
                      </a:pP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Товарный брокер</a:t>
                      </a:r>
                    </a:p>
                    <a:p>
                      <a:pPr fontAlgn="ctr">
                        <a:buFont typeface="Arial"/>
                        <a:buChar char="•"/>
                      </a:pP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Дилер</a:t>
                      </a:r>
                    </a:p>
                    <a:p>
                      <a:pPr fontAlgn="ctr">
                        <a:buFont typeface="Arial"/>
                        <a:buChar char="•"/>
                      </a:pPr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Управляющий</a:t>
                      </a:r>
                    </a:p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Кредитные организации</a:t>
                      </a:r>
                    </a:p>
                  </a:txBody>
                  <a:tcPr marL="41438" marR="41438" marT="62157" marB="62157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ru-RU" sz="1000" dirty="0">
                          <a:solidFill>
                            <a:srgbClr val="2B2E33"/>
                          </a:solidFill>
                          <a:effectLst/>
                          <a:latin typeface="PT_Russia-Text"/>
                        </a:rPr>
                        <a:t>Депозитарная деятельность</a:t>
                      </a:r>
                    </a:p>
                  </a:txBody>
                  <a:tcPr marL="41438" marR="41438" marT="62157" marB="62157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8E9E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7231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93298"/>
            <a:ext cx="8596668" cy="974785"/>
          </a:xfrm>
        </p:spPr>
        <p:txBody>
          <a:bodyPr>
            <a:normAutofit/>
          </a:bodyPr>
          <a:lstStyle/>
          <a:p>
            <a:r>
              <a:rPr lang="ru-RU" sz="2400" dirty="0"/>
              <a:t>Современные финансовые </a:t>
            </a:r>
            <a:r>
              <a:rPr lang="ru-RU" sz="2400" dirty="0" smtClean="0"/>
              <a:t>рынки</a:t>
            </a:r>
            <a:br>
              <a:rPr lang="ru-RU" sz="2400" dirty="0" smtClean="0"/>
            </a:br>
            <a:r>
              <a:rPr lang="ru-RU" sz="2400" u="sng" dirty="0">
                <a:hlinkClick r:id="rId2"/>
              </a:rPr>
              <a:t>Инфраструктура финансового рынка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8083"/>
            <a:ext cx="8596668" cy="5029200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Инфраструктура финансового рынка — это специальные организации, которые обслуживают сделки с финансовыми активами, проводят контроль и расчеты по таким сделкам, учет и переход прав на финансовые активы, а также осуществляют сбор, хранение и предоставление информации, необходимой для эффективного функционирования финансового рынка.</a:t>
            </a:r>
          </a:p>
          <a:p>
            <a:r>
              <a:rPr lang="ru-RU" dirty="0" smtClean="0"/>
              <a:t>Инфраструктура </a:t>
            </a:r>
            <a:r>
              <a:rPr lang="ru-RU" dirty="0"/>
              <a:t>финансового рынка включает торговые, платежные, учетные и информационные институты.</a:t>
            </a:r>
          </a:p>
          <a:p>
            <a:r>
              <a:rPr lang="ru-RU" dirty="0"/>
              <a:t>Торговая инфраструктура — это площадки, на которых происходят сделки с финансовыми активами по определенным правилам. Обычно в нее входит и расчетная инфраструктура, в которой определяются взаимные обязательства участников торгов, что помогает проводить расчеты по итогам торгов. Расчетная инфраструктура также обслуживает и те сделки, которые заключаются вне организованных торгов</a:t>
            </a:r>
            <a:r>
              <a:rPr lang="ru-RU" dirty="0" smtClean="0"/>
              <a:t>. К </a:t>
            </a:r>
            <a:r>
              <a:rPr lang="ru-RU" dirty="0"/>
              <a:t>торговой инфраструктуре относятся биржи и иные организаторы торговли валютами, ценными бумагами и производными финансовыми инструментами.</a:t>
            </a:r>
          </a:p>
          <a:p>
            <a:r>
              <a:rPr lang="ru-RU" dirty="0" smtClean="0"/>
              <a:t>Платежная </a:t>
            </a:r>
            <a:r>
              <a:rPr lang="ru-RU" dirty="0"/>
              <a:t>инфраструктура представляет собой высокотехнологическую систему быстрого перевода денежных средств между экономическими субъектами. В платежную инфраструктуру входят коммерческие платежные системы, платежная система Банка России, системы передачи финансовых сообщений.</a:t>
            </a:r>
          </a:p>
          <a:p>
            <a:r>
              <a:rPr lang="ru-RU" dirty="0" smtClean="0"/>
              <a:t>Учетная система </a:t>
            </a:r>
            <a:r>
              <a:rPr lang="ru-RU" dirty="0"/>
              <a:t>является связующим звеном между эмитентом ценных бумаг и их владельцем.  В современном мире большинство ценных бумаг дематериализовано, они существуют только в виде записей по счетам, поэтому нужны специализированные организации, которые открывают и ведут эти записи. Эти организации подтверждают права владельца на ценные бумаги и по его распоряжению переводят ценные бумаги новому приобретателю. В их функции также входит содействие владельцу ценных бумаг в реализации прав по ним (голосовании по акциям, получении доходов и выплат по ценным бумагам</a:t>
            </a:r>
            <a:r>
              <a:rPr lang="ru-RU" dirty="0" smtClean="0"/>
              <a:t>). К </a:t>
            </a:r>
            <a:r>
              <a:rPr lang="ru-RU" dirty="0"/>
              <a:t>учетной инфраструктуре относятся следующие организации:</a:t>
            </a:r>
          </a:p>
          <a:p>
            <a:pPr marL="0" indent="0">
              <a:buNone/>
            </a:pPr>
            <a:r>
              <a:rPr lang="ru-RU" dirty="0" smtClean="0"/>
              <a:t>1. </a:t>
            </a:r>
            <a:r>
              <a:rPr lang="ru-RU" dirty="0" err="1" smtClean="0"/>
              <a:t>Репозитарии</a:t>
            </a:r>
            <a:r>
              <a:rPr lang="ru-RU" dirty="0" smtClean="0"/>
              <a:t> </a:t>
            </a:r>
            <a:r>
              <a:rPr lang="ru-RU" dirty="0"/>
              <a:t>— собирают и хранят данные о заключенных не на организованных торгах (вне биржи) договорах </a:t>
            </a:r>
            <a:r>
              <a:rPr lang="ru-RU" dirty="0" err="1"/>
              <a:t>репо</a:t>
            </a:r>
            <a:r>
              <a:rPr lang="ru-RU" dirty="0"/>
              <a:t> и договорах с </a:t>
            </a:r>
            <a:r>
              <a:rPr lang="ru-RU" dirty="0" err="1"/>
              <a:t>деривативами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 smtClean="0"/>
              <a:t>2.Регистраторы </a:t>
            </a:r>
            <a:r>
              <a:rPr lang="ru-RU" dirty="0"/>
              <a:t>— ведут реестр владельцев ценных бумаг на основании договора с эмитентом.</a:t>
            </a:r>
          </a:p>
          <a:p>
            <a:pPr marL="0" indent="0">
              <a:buNone/>
            </a:pPr>
            <a:r>
              <a:rPr lang="ru-RU" dirty="0" smtClean="0"/>
              <a:t>3. Депозитарии </a:t>
            </a:r>
            <a:r>
              <a:rPr lang="ru-RU" dirty="0"/>
              <a:t>— хранят ценные бумаги, выступают посредниками между эмитентами и инвесторами, ведут учет сделок с ценными бумагами и перехода прав на эти бумаги.  </a:t>
            </a:r>
          </a:p>
          <a:p>
            <a:pPr marL="0" indent="0">
              <a:buNone/>
            </a:pPr>
            <a:r>
              <a:rPr lang="ru-RU" dirty="0" smtClean="0"/>
              <a:t>4. Клиринговые </a:t>
            </a:r>
            <a:r>
              <a:rPr lang="ru-RU" dirty="0"/>
              <a:t>организации — посредники между участниками рынка, которые гарантируют исполнение ими взаимных обязательств: они формируют информацию по имеющимся обязательствам и новым сделкам, их зачету при поставках ценных бумаг и расчетам по ним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633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926" y="186906"/>
            <a:ext cx="8596668" cy="986287"/>
          </a:xfrm>
        </p:spPr>
        <p:txBody>
          <a:bodyPr>
            <a:normAutofit fontScale="90000"/>
          </a:bodyPr>
          <a:lstStyle/>
          <a:p>
            <a:r>
              <a:rPr lang="ru-RU" dirty="0"/>
              <a:t>Современные финансовые рынки</a:t>
            </a:r>
            <a:br>
              <a:rPr lang="ru-RU" dirty="0"/>
            </a:br>
            <a:r>
              <a:rPr lang="ru-RU" dirty="0"/>
              <a:t>Инфраструктура финансового рынка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8926" y="1173193"/>
            <a:ext cx="8596668" cy="5546784"/>
          </a:xfrm>
        </p:spPr>
        <p:txBody>
          <a:bodyPr>
            <a:noAutofit/>
          </a:bodyPr>
          <a:lstStyle/>
          <a:p>
            <a:r>
              <a:rPr lang="ru-RU" sz="1200" dirty="0"/>
              <a:t>Информационная инфраструктура предоставляет различные информационные, аналитические сервисы, необходимые экономическим субъектам для эффективного ведения бизнеса и осуществления инвестиционных вложений на информированной основе</a:t>
            </a:r>
            <a:r>
              <a:rPr lang="ru-RU" sz="1200" dirty="0" smtClean="0"/>
              <a:t>. </a:t>
            </a:r>
            <a:r>
              <a:rPr lang="ru-RU" sz="1200" dirty="0"/>
              <a:t>Научно-технический прогресс сделал возможной интеграцию достижений информационных технологий и финансового рынка</a:t>
            </a:r>
            <a:r>
              <a:rPr lang="ru-RU" sz="1200" dirty="0" smtClean="0"/>
              <a:t>. В </a:t>
            </a:r>
            <a:r>
              <a:rPr lang="ru-RU" sz="1200" dirty="0"/>
              <a:t>информационную инфраструктуру входят:</a:t>
            </a:r>
          </a:p>
          <a:p>
            <a:pPr marL="0" indent="0">
              <a:buNone/>
            </a:pPr>
            <a:r>
              <a:rPr lang="ru-RU" sz="1200" dirty="0" smtClean="0"/>
              <a:t>1. Рейтинговые </a:t>
            </a:r>
            <a:r>
              <a:rPr lang="ru-RU" sz="1200" dirty="0"/>
              <a:t>агентства — анализируют деятельность тех субъектов экономики, которые заинтересованы в привлечении рыночного долгового финансирования (от компаний реального сектора и банков до целых регионов) и присваивают им рейтинг. Кредитные рейтинги служат инвесторам, заемщикам, эмитентам и государству важным средством для принятия обоснованных инвестиционных и финансовых решений.</a:t>
            </a:r>
          </a:p>
          <a:p>
            <a:pPr marL="0" indent="0">
              <a:buNone/>
            </a:pPr>
            <a:r>
              <a:rPr lang="ru-RU" sz="1200" dirty="0" smtClean="0"/>
              <a:t>2. Бюро </a:t>
            </a:r>
            <a:r>
              <a:rPr lang="ru-RU" sz="1200" dirty="0"/>
              <a:t>кредитных историй  — хранят сведения о займах физических и юридических лиц и исполнении обязательств по ним. На основе этих данных кредиторы анализируют уровень долговой нагрузки заемщика и его дисциплину.</a:t>
            </a:r>
          </a:p>
          <a:p>
            <a:pPr marL="0" indent="0">
              <a:buNone/>
            </a:pPr>
            <a:r>
              <a:rPr lang="ru-RU" sz="1200" dirty="0" smtClean="0"/>
              <a:t>3. Ценовые </a:t>
            </a:r>
            <a:r>
              <a:rPr lang="ru-RU" sz="1200" dirty="0"/>
              <a:t>центры — оказывают услуги по определению стоимости финансовых инструментов, не торгуемых на бирже, для участников рынка.  Это помогает сторонам сделки быть уверенными в том, что она заключена на справедливых условиях.</a:t>
            </a:r>
          </a:p>
          <a:p>
            <a:pPr marL="0" indent="0">
              <a:buNone/>
            </a:pPr>
            <a:r>
              <a:rPr lang="ru-RU" sz="1200" dirty="0" smtClean="0"/>
              <a:t>4. Администраторы</a:t>
            </a:r>
            <a:r>
              <a:rPr lang="ru-RU" sz="1200" dirty="0"/>
              <a:t>, формирующие финансовые индикаторы — подтверждают условия сделки и цену инструмента для сделок с финансовыми инструментами, в которых есть дополнительные условия, например уровень процентных ставок или валютные курсы.</a:t>
            </a:r>
          </a:p>
          <a:p>
            <a:r>
              <a:rPr lang="ru-RU" sz="1200" dirty="0" smtClean="0"/>
              <a:t>Финансовая </a:t>
            </a:r>
            <a:r>
              <a:rPr lang="ru-RU" sz="1200" dirty="0"/>
              <a:t>инфраструктура заметно расширяется за счет ИТ-компаний, специализирующихся в области финансов. Так, в настоящее время появляются платформенные решения для привлечения капитала в инвестиционные проекты и высокотехнологические точки доступа к финансовым продуктам и услугам, а также технологиям их сетевой дистрибуции (</a:t>
            </a:r>
            <a:r>
              <a:rPr lang="ru-RU" sz="1200" dirty="0" err="1"/>
              <a:t>краудфандинговые</a:t>
            </a:r>
            <a:r>
              <a:rPr lang="ru-RU" sz="1200" dirty="0"/>
              <a:t> платформы, </a:t>
            </a:r>
            <a:r>
              <a:rPr lang="ru-RU" sz="1200" dirty="0" err="1"/>
              <a:t>маркетплейсы</a:t>
            </a:r>
            <a:r>
              <a:rPr lang="ru-RU" sz="1200" dirty="0"/>
              <a:t>).</a:t>
            </a:r>
          </a:p>
          <a:p>
            <a:pPr marL="0" indent="0">
              <a:buNone/>
            </a:pPr>
            <a:r>
              <a:rPr lang="ru-RU" sz="1200" dirty="0"/>
              <a:t>От бесперебойности и устойчивости инфраструктуры зависят все участники финансового рынка, поэтому к инфраструктурным организациям применяется специальное регулирование и надзорные требования, за исполнением которых следит Банк России.</a:t>
            </a:r>
          </a:p>
          <a:p>
            <a:pPr marL="0" indent="0">
              <a:buNone/>
            </a:pPr>
            <a:r>
              <a:rPr lang="ru-RU" sz="1200" dirty="0"/>
              <a:t>Надежная и эффективная инфраструктура способствует сохранению и укреплению финансовой стабильности, бесперебойности работы всех финансовых институтов, стимулирует развитие экономики в целом</a:t>
            </a:r>
            <a:r>
              <a:rPr lang="ru-RU" sz="1200" dirty="0" smtClean="0"/>
              <a:t>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59333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6564" y="152400"/>
            <a:ext cx="8596668" cy="856891"/>
          </a:xfrm>
        </p:spPr>
        <p:txBody>
          <a:bodyPr>
            <a:normAutofit/>
          </a:bodyPr>
          <a:lstStyle/>
          <a:p>
            <a:r>
              <a:rPr lang="ru-RU" sz="2400" dirty="0"/>
              <a:t>Современные финансовые рынки</a:t>
            </a:r>
            <a:br>
              <a:rPr lang="ru-RU" sz="2400" dirty="0"/>
            </a:br>
            <a:r>
              <a:rPr lang="ru-RU" sz="2400" dirty="0"/>
              <a:t>Инфраструктура финансового рынка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009291"/>
            <a:ext cx="8596668" cy="5032071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Операторами инвестиционной платформы — лицами, осуществляющими деятельность по организации привлечения инвестиций (</a:t>
            </a:r>
            <a:r>
              <a:rPr lang="ru-RU" dirty="0" err="1"/>
              <a:t>краудфандинг</a:t>
            </a:r>
            <a:r>
              <a:rPr lang="ru-RU" dirty="0"/>
              <a:t>), — могут быть только хозяйственные общества, созданные в соответствии с законодательством Российской Федерации</a:t>
            </a:r>
            <a:r>
              <a:rPr lang="ru-RU" dirty="0" smtClean="0"/>
              <a:t>.  Чтобы </a:t>
            </a:r>
            <a:r>
              <a:rPr lang="ru-RU" dirty="0"/>
              <a:t>обеспечить долгосрочное развитие </a:t>
            </a:r>
            <a:r>
              <a:rPr lang="ru-RU" dirty="0" err="1"/>
              <a:t>краудфандинга</a:t>
            </a:r>
            <a:r>
              <a:rPr lang="ru-RU" dirty="0"/>
              <a:t> и защиту прав инвесторов и лиц, привлекающих инвестиции, а также для регулирования отношений, возникающих в связи такой деятельностью, принят Федеральный закон от 02.08.2019 № 259-ФЗ «О привлечении инвестиций с использованием инвестиционных платформ и о внесении изменений в отдельные законодательные акты Российской Федерации</a:t>
            </a:r>
            <a:r>
              <a:rPr lang="ru-RU" dirty="0" smtClean="0"/>
              <a:t>». По </a:t>
            </a:r>
            <a:r>
              <a:rPr lang="ru-RU" dirty="0"/>
              <a:t>закону инвестором может быть как физическое, так и юридическое лицо. Для инвестирования устанавливается ряд правил и ограничений, в частности:</a:t>
            </a:r>
          </a:p>
          <a:p>
            <a:pPr marL="0" indent="0">
              <a:buNone/>
            </a:pPr>
            <a:r>
              <a:rPr lang="ru-RU" dirty="0" smtClean="0"/>
              <a:t>- индивидуальные </a:t>
            </a:r>
            <a:r>
              <a:rPr lang="ru-RU" dirty="0"/>
              <a:t>предприниматели и юридические лица могут привлекать через инвестиционные платформы не более 1 млрд рублей в год;</a:t>
            </a:r>
          </a:p>
          <a:p>
            <a:pPr marL="0" indent="0">
              <a:buNone/>
            </a:pPr>
            <a:r>
              <a:rPr lang="ru-RU" dirty="0" smtClean="0"/>
              <a:t>- физические </a:t>
            </a:r>
            <a:r>
              <a:rPr lang="ru-RU" dirty="0"/>
              <a:t>лица, кроме ИП, квалифицированных инвесторов, а также граждан, приобретающих утилитарные цифровые права по договорам с публичными акционерными обществами, могут инвестировать через инвестиционные платформы в совокупности не более 600 тыс. рублей в год.</a:t>
            </a:r>
          </a:p>
          <a:p>
            <a:r>
              <a:rPr lang="ru-RU" dirty="0" smtClean="0"/>
              <a:t>Финансовые </a:t>
            </a:r>
            <a:r>
              <a:rPr lang="ru-RU" dirty="0"/>
              <a:t>платформы помогают потребителю сравнить предложения многих продавцов, выбрать подходящие условия и заключить сделку с финансовой организацией дистанционно, независимо от местонахождения сторон, ежедневно и круглосуточно. Оператор финансовой платформы делает возможным заключение таких сделок</a:t>
            </a:r>
            <a:r>
              <a:rPr lang="ru-RU" dirty="0" smtClean="0"/>
              <a:t>.  Операторами </a:t>
            </a:r>
            <a:r>
              <a:rPr lang="ru-RU" dirty="0"/>
              <a:t>финансовых платформ могут быть только акционерные общества, созданные в соответствии с законодательством Российской Федерации, с минимальным размером собственных средств 100 млн рублей. Операторы не являются стороной финансовых сделок, совершаемых с использованием платформы.</a:t>
            </a:r>
          </a:p>
        </p:txBody>
      </p:sp>
    </p:spTree>
    <p:extLst>
      <p:ext uri="{BB962C8B-B14F-4D97-AF65-F5344CB8AC3E}">
        <p14:creationId xmlns:p14="http://schemas.microsoft.com/office/powerpoint/2010/main" val="45038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687" y="161027"/>
            <a:ext cx="8596668" cy="934528"/>
          </a:xfrm>
        </p:spPr>
        <p:txBody>
          <a:bodyPr>
            <a:normAutofit fontScale="90000"/>
          </a:bodyPr>
          <a:lstStyle/>
          <a:p>
            <a:r>
              <a:rPr lang="ru-RU" dirty="0"/>
              <a:t>Современные финансовые </a:t>
            </a:r>
            <a:r>
              <a:rPr lang="ru-RU" dirty="0" smtClean="0"/>
              <a:t>рынки</a:t>
            </a:r>
            <a:br>
              <a:rPr lang="ru-RU" dirty="0" smtClean="0"/>
            </a:br>
            <a:r>
              <a:rPr lang="ru-RU" dirty="0" smtClean="0"/>
              <a:t>Валютный рынок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8083"/>
            <a:ext cx="8596668" cy="477327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	FOREX </a:t>
            </a:r>
            <a:r>
              <a:rPr lang="ru-RU" dirty="0"/>
              <a:t>— это международный рынок, на котором банки покупают и продают интересующие их валюты по свободным курсам. Участниками таких торгов, помимо банков, могут быть только очень крупные компании, которым для ведения своей деятельности необходимо совершать конверсионные сделки.</a:t>
            </a:r>
            <a:r>
              <a:rPr lang="ru-RU" dirty="0" smtClean="0"/>
              <a:t>	</a:t>
            </a:r>
          </a:p>
          <a:p>
            <a:pPr marL="0" indent="0">
              <a:buNone/>
            </a:pPr>
            <a:r>
              <a:rPr lang="ru-RU" dirty="0" smtClean="0"/>
              <a:t>	Брокеры </a:t>
            </a:r>
            <a:r>
              <a:rPr lang="ru-RU" dirty="0"/>
              <a:t>с лицензией ЦБ считаются более надежными, так как работают под контролем Центробанка. С 2015 года, когда был принят закон, призванный регулировать работу на </a:t>
            </a:r>
            <a:r>
              <a:rPr lang="ru-RU" dirty="0" err="1"/>
              <a:t>форекс</a:t>
            </a:r>
            <a:r>
              <a:rPr lang="ru-RU" dirty="0"/>
              <a:t> на территории Российской Федерации. Его введение стало причиной изменений в законе «О рынке ценных бумаг» в виде новой статьи «Деятельность </a:t>
            </a:r>
            <a:r>
              <a:rPr lang="ru-RU" dirty="0" err="1"/>
              <a:t>форекс</a:t>
            </a:r>
            <a:r>
              <a:rPr lang="ru-RU" dirty="0"/>
              <a:t>-дилера». Теперь </a:t>
            </a:r>
            <a:r>
              <a:rPr lang="ru-RU" dirty="0" err="1"/>
              <a:t>форекс</a:t>
            </a:r>
            <a:r>
              <a:rPr lang="ru-RU" dirty="0"/>
              <a:t>-дилеры в России обязаны иметь капитал как минимум в 100 млн </a:t>
            </a:r>
            <a:r>
              <a:rPr lang="ru-RU" dirty="0" err="1"/>
              <a:t>руб</a:t>
            </a:r>
            <a:r>
              <a:rPr lang="ru-RU" dirty="0"/>
              <a:t>, быть членом СРО, куда необходимо сделать взнос 2 млн руб. для компенсации возможных клиентских потерь при реализации различных нерыночных рисков по вине дилера.</a:t>
            </a:r>
            <a:r>
              <a:rPr lang="ru-RU" dirty="0" smtClean="0"/>
              <a:t>	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err="1" smtClean="0"/>
              <a:t>Форекс</a:t>
            </a:r>
            <a:r>
              <a:rPr lang="ru-RU" dirty="0" smtClean="0"/>
              <a:t>-дилеры по состоянию </a:t>
            </a:r>
            <a:r>
              <a:rPr lang="ru-RU" dirty="0" smtClean="0"/>
              <a:t>сентябрь 2025 г.</a:t>
            </a:r>
          </a:p>
          <a:p>
            <a:r>
              <a:rPr lang="ru-RU" dirty="0"/>
              <a:t>Общество с ограниченной ответственностью "Альфа-</a:t>
            </a:r>
            <a:r>
              <a:rPr lang="ru-RU" dirty="0" err="1"/>
              <a:t>Форекс</a:t>
            </a:r>
            <a:r>
              <a:rPr lang="ru-RU" dirty="0"/>
              <a:t>"</a:t>
            </a:r>
          </a:p>
          <a:p>
            <a:r>
              <a:rPr lang="ru-RU" dirty="0"/>
              <a:t>Общество с ограниченной ответственностью "</a:t>
            </a:r>
            <a:r>
              <a:rPr lang="ru-RU" dirty="0" err="1"/>
              <a:t>Брокеркредитсервис</a:t>
            </a:r>
            <a:r>
              <a:rPr lang="ru-RU" dirty="0"/>
              <a:t> - </a:t>
            </a:r>
            <a:r>
              <a:rPr lang="ru-RU" dirty="0" err="1"/>
              <a:t>Форекс</a:t>
            </a:r>
            <a:r>
              <a:rPr lang="ru-RU" dirty="0"/>
              <a:t>"</a:t>
            </a:r>
          </a:p>
          <a:p>
            <a:r>
              <a:rPr lang="ru-RU" dirty="0"/>
              <a:t>Общество с ограниченной ответственностью "ФИНАМ ФОРЕКС"</a:t>
            </a:r>
          </a:p>
          <a:p>
            <a:r>
              <a:rPr lang="ru-RU" dirty="0"/>
              <a:t>Общество с ограниченной ответственностью ВТБ </a:t>
            </a:r>
            <a:r>
              <a:rPr lang="ru-RU" dirty="0" err="1"/>
              <a:t>Форекс</a:t>
            </a:r>
            <a:endParaRPr lang="ru-RU" dirty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17746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12785"/>
            <a:ext cx="8596668" cy="779253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Современные финансовые рынки</a:t>
            </a:r>
            <a:br>
              <a:rPr lang="ru-RU" sz="2400" dirty="0"/>
            </a:br>
            <a:r>
              <a:rPr lang="ru-RU" sz="2400" dirty="0" smtClean="0"/>
              <a:t>Саморегулируемые организации (СРО)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5191" y="1099539"/>
            <a:ext cx="8596668" cy="5508295"/>
          </a:xfrm>
        </p:spPr>
        <p:txBody>
          <a:bodyPr>
            <a:noAutofit/>
          </a:bodyPr>
          <a:lstStyle/>
          <a:p>
            <a:pPr marL="0" indent="0">
              <a:lnSpc>
                <a:spcPct val="140000"/>
              </a:lnSpc>
              <a:spcBef>
                <a:spcPts val="0"/>
              </a:spcBef>
              <a:buNone/>
            </a:pPr>
            <a:r>
              <a:rPr lang="ru-RU" sz="1100" dirty="0"/>
              <a:t>Законодательство</a:t>
            </a:r>
          </a:p>
          <a:p>
            <a:pPr>
              <a:lnSpc>
                <a:spcPct val="140000"/>
              </a:lnSpc>
              <a:spcBef>
                <a:spcPts val="0"/>
              </a:spcBef>
            </a:pPr>
            <a:r>
              <a:rPr lang="ru-RU" sz="1100" dirty="0"/>
              <a:t>В России порядок образования и деятельности саморегулируемых организаций (СРО), их основные цели и задачи регулируются Законом N 315-Ф3 от 1 декабря 2007 года «О саморегулируемых организациях», а также федеральными законами, регулирующими соответствующий вид деятельности. Деятельность СРО, объединяющих организации финансовых рынков, регулируется отдельным законом «О саморегулируемых организациях в сфере финансового рынка» </a:t>
            </a:r>
            <a:r>
              <a:rPr lang="ru-RU" sz="1100" dirty="0" smtClean="0"/>
              <a:t>№ </a:t>
            </a:r>
            <a:r>
              <a:rPr lang="ru-RU" sz="1100" dirty="0"/>
              <a:t>223-ФЗ от 13 июля 2015 </a:t>
            </a:r>
            <a:r>
              <a:rPr lang="ru-RU" sz="1100" dirty="0" smtClean="0"/>
              <a:t>года.</a:t>
            </a:r>
            <a:endParaRPr lang="ru-RU" sz="1100" dirty="0"/>
          </a:p>
          <a:p>
            <a:pPr>
              <a:lnSpc>
                <a:spcPct val="140000"/>
              </a:lnSpc>
              <a:spcBef>
                <a:spcPts val="0"/>
              </a:spcBef>
            </a:pPr>
            <a:r>
              <a:rPr lang="ru-RU" sz="1100" dirty="0" smtClean="0"/>
              <a:t>Саморегулируемой </a:t>
            </a:r>
            <a:r>
              <a:rPr lang="ru-RU" sz="1100" dirty="0"/>
              <a:t>организацией признаётся некоммерческая организация, созданная в соответствии с Гражданским кодексом Российской Федерации и Федеральным законом от 12 января 1996 года N 7-ФЗ «О некоммерческих организациях», при условии её соответствия всем требованиям, установленным законом «О саморегулируемых организациях». К числу указанных требований относятся:</a:t>
            </a:r>
          </a:p>
          <a:p>
            <a:pPr>
              <a:lnSpc>
                <a:spcPct val="140000"/>
              </a:lnSpc>
              <a:spcBef>
                <a:spcPts val="0"/>
              </a:spcBef>
            </a:pPr>
            <a:r>
              <a:rPr lang="ru-RU" sz="1100" dirty="0" smtClean="0"/>
              <a:t>объединение </a:t>
            </a:r>
            <a:r>
              <a:rPr lang="ru-RU" sz="1100" dirty="0"/>
              <a:t>в составе саморегулируемой организации в качестве её членов не менее двадцати пяти субъектов предпринимательской деятельности или не менее ста субъектов профессиональной деятельности определённого вида, если федеральными законами в отношении саморегулируемых организаций, объединяющих субъектов предпринимательской или профессиональной деятельности, не установлено иное;</a:t>
            </a:r>
          </a:p>
          <a:p>
            <a:pPr>
              <a:lnSpc>
                <a:spcPct val="140000"/>
              </a:lnSpc>
              <a:spcBef>
                <a:spcPts val="0"/>
              </a:spcBef>
            </a:pPr>
            <a:r>
              <a:rPr lang="ru-RU" sz="1100" dirty="0"/>
              <a:t>наличие стандартов и правил предпринимательской или профессиональной деятельности, обязательных для выполнения всеми членами саморегулируемой организации;</a:t>
            </a:r>
          </a:p>
          <a:p>
            <a:pPr>
              <a:lnSpc>
                <a:spcPct val="140000"/>
              </a:lnSpc>
              <a:spcBef>
                <a:spcPts val="0"/>
              </a:spcBef>
            </a:pPr>
            <a:r>
              <a:rPr lang="ru-RU" sz="1100" dirty="0"/>
              <a:t>обеспечение саморегулируемой организацией дополнительной имущественной ответственности каждого её члена перед потребителями произведённых товаров (работ, услуг) и иными лицами в соответствии со статьёй 13 настоящего Федерального закона.</a:t>
            </a:r>
          </a:p>
          <a:p>
            <a:pPr>
              <a:lnSpc>
                <a:spcPct val="140000"/>
              </a:lnSpc>
              <a:spcBef>
                <a:spcPts val="0"/>
              </a:spcBef>
            </a:pPr>
            <a:r>
              <a:rPr lang="ru-RU" sz="1100" dirty="0"/>
              <a:t>Некоммерческая организация приобретает статус саморегулируемой организации с даты внесения сведений о некоммерческой организации в государственный реестр саморегулируемых организаций и утрачивает статус саморегулируемой организации с даты исключения сведений о некоммерческой организации из указанного реестра.</a:t>
            </a:r>
          </a:p>
          <a:p>
            <a:pPr>
              <a:lnSpc>
                <a:spcPct val="140000"/>
              </a:lnSpc>
              <a:spcBef>
                <a:spcPts val="0"/>
              </a:spcBef>
            </a:pPr>
            <a:r>
              <a:rPr lang="ru-RU" sz="1100" dirty="0" smtClean="0"/>
              <a:t>Предметом </a:t>
            </a:r>
            <a:r>
              <a:rPr lang="ru-RU" sz="1100" dirty="0"/>
              <a:t>саморегулирования является предпринимательская или профессиональная деятельность субъектов, объединённых в саморегулируемые организации. </a:t>
            </a:r>
          </a:p>
        </p:txBody>
      </p:sp>
    </p:spTree>
    <p:extLst>
      <p:ext uri="{BB962C8B-B14F-4D97-AF65-F5344CB8AC3E}">
        <p14:creationId xmlns:p14="http://schemas.microsoft.com/office/powerpoint/2010/main" val="203997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146" y="273170"/>
            <a:ext cx="8596668" cy="787879"/>
          </a:xfrm>
        </p:spPr>
        <p:txBody>
          <a:bodyPr>
            <a:normAutofit fontScale="90000"/>
          </a:bodyPr>
          <a:lstStyle/>
          <a:p>
            <a:r>
              <a:rPr lang="ru-RU" sz="2400" dirty="0"/>
              <a:t>Современные финансовые рынки</a:t>
            </a:r>
            <a:br>
              <a:rPr lang="ru-RU" sz="2400" dirty="0"/>
            </a:br>
            <a:r>
              <a:rPr lang="ru-RU" sz="2400" dirty="0"/>
              <a:t>Саморегулируемые организации (СРО)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50831"/>
            <a:ext cx="8596668" cy="479053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Основная идея СРО — переложить контрольные и надзорные функции за деятельностью субъектов в определённой сфере с государства на самих участников рынка. При этом с государства снимаются явно избыточные функции и, как следствие, снижаются бюджетные расходы, а фокус собственно государственного надзора смещается с надзора за деятельностью в сторону надзора за результатом деятельности. В связи с внедрением института СРО постепенно планируется отменять лицензирование отдельных видов деятельности.</a:t>
            </a:r>
          </a:p>
          <a:p>
            <a:pPr marL="0" indent="0">
              <a:buNone/>
            </a:pPr>
            <a:r>
              <a:rPr lang="ru-RU" dirty="0"/>
              <a:t>Основные функции саморегулируемой организации:</a:t>
            </a:r>
          </a:p>
          <a:p>
            <a:r>
              <a:rPr lang="ru-RU" dirty="0"/>
              <a:t>Саморегулируемая организация осуществляет следующие основные функции:</a:t>
            </a:r>
          </a:p>
          <a:p>
            <a:r>
              <a:rPr lang="ru-RU" dirty="0"/>
              <a:t>разрабатывает и устанавливает требования к членству субъектов предпринимательской или профессиональной деятельности в саморегулируемой организации, в том числе требования к вступлению в саморегулируемую организацию;</a:t>
            </a:r>
          </a:p>
          <a:p>
            <a:r>
              <a:rPr lang="ru-RU" dirty="0"/>
              <a:t>применяет меры дисциплинарного воздействия, предусмотренные соответствующим Федеральным законом и внутренними документами саморегулируемой организации, в отношении своих членов;</a:t>
            </a:r>
          </a:p>
          <a:p>
            <a:r>
              <a:rPr lang="ru-RU" dirty="0"/>
              <a:t>образует третейские суды для разрешения споров, возникающих между членами саморегулируемой организации, а также между ними и потребителями произведенных членами саморегулируемой организации товаров (работ, услуг), иными лицами, в соответствии с законодательством о третейских судах;</a:t>
            </a:r>
          </a:p>
          <a:p>
            <a:r>
              <a:rPr lang="ru-RU" dirty="0"/>
              <a:t>осуществляет анализ деятельности своих членов на основании информации, предоставляемой ими в саморегулируемую организацию в форме отчётов в порядке, установленном уставом саморегулируемой организации или иным документом, утверждёнными решением общего собрания членов саморегулируемой организации;</a:t>
            </a:r>
          </a:p>
          <a:p>
            <a:r>
              <a:rPr lang="ru-RU" dirty="0"/>
              <a:t>представляет интересы членов саморегулируемой организации в их отношениях с органами государственной власти и органами местного самоуправления;</a:t>
            </a:r>
          </a:p>
          <a:p>
            <a:r>
              <a:rPr lang="ru-RU" dirty="0"/>
              <a:t>организует профессиональное обучение, аттестацию работников членов саморегулируемой организации или сертификацию произведённых членами саморегулируемой организации товаров (работ, услуг), если иное не установлено федеральными законами;</a:t>
            </a:r>
          </a:p>
          <a:p>
            <a:r>
              <a:rPr lang="ru-RU" dirty="0"/>
              <a:t>обеспечивает информационную открытость деятельности своих членов, опубликовывает информацию об этой деятельности в порядке, установленном соответствующими Федеральными законами и внутренними документами саморегулируемой 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119723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8483"/>
          </a:xfrm>
        </p:spPr>
        <p:txBody>
          <a:bodyPr/>
          <a:lstStyle/>
          <a:p>
            <a:r>
              <a:rPr lang="ru-RU" dirty="0"/>
              <a:t>Современные финансовые рынки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8083"/>
            <a:ext cx="8596668" cy="4773279"/>
          </a:xfrm>
        </p:spPr>
        <p:txBody>
          <a:bodyPr/>
          <a:lstStyle/>
          <a:p>
            <a:endParaRPr lang="ru-RU" dirty="0" smtClean="0"/>
          </a:p>
          <a:p>
            <a:pPr marL="0" indent="0">
              <a:buNone/>
            </a:pPr>
            <a:r>
              <a:rPr lang="ru-RU" sz="4800" dirty="0" smtClean="0"/>
              <a:t> Спасибо за внимание!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52520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548</TotalTime>
  <Words>5702</Words>
  <Application>Microsoft Office PowerPoint</Application>
  <PresentationFormat>Произвольный</PresentationFormat>
  <Paragraphs>428</Paragraphs>
  <Slides>49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0" baseType="lpstr">
      <vt:lpstr>Грань</vt:lpstr>
      <vt:lpstr>ФГБОУ ВО НГАУ Факультет экономики и управления Кафедра учета и финансовых технологий  Рынок ценных бумаг</vt:lpstr>
      <vt:lpstr>Презентация PowerPoint</vt:lpstr>
      <vt:lpstr>Презентация PowerPoint</vt:lpstr>
      <vt:lpstr>Современные финансовые рынки</vt:lpstr>
      <vt:lpstr>Презентация PowerPoint</vt:lpstr>
      <vt:lpstr>Современные финансовые рынки</vt:lpstr>
      <vt:lpstr>Современные финансовые рынки</vt:lpstr>
      <vt:lpstr>Современные финансовые рынки</vt:lpstr>
      <vt:lpstr>Рынок ценных бумаг</vt:lpstr>
      <vt:lpstr>Рынок ценных бумаг</vt:lpstr>
      <vt:lpstr>Рынок ценных бумаг</vt:lpstr>
      <vt:lpstr>Рынок ценных бумаг</vt:lpstr>
      <vt:lpstr>Современные финансовые рынки</vt:lpstr>
      <vt:lpstr>Современные финансовые рынки</vt:lpstr>
      <vt:lpstr>Современные финансовые рынки</vt:lpstr>
      <vt:lpstr>Современные финансовые рынки</vt:lpstr>
      <vt:lpstr>Современные финансовые рынки</vt:lpstr>
      <vt:lpstr>Современные финансовые рынки</vt:lpstr>
      <vt:lpstr>Современные финансовые рынки</vt:lpstr>
      <vt:lpstr>Современные финансовые рынки</vt:lpstr>
      <vt:lpstr>Современные финансовые рынки</vt:lpstr>
      <vt:lpstr>Современные финансовые рынки Рынок ценных бумаг</vt:lpstr>
      <vt:lpstr>Классификационные признаки рынка ценных бумаг: </vt:lpstr>
      <vt:lpstr>Классификационные признаки рынка ценных бумаг: </vt:lpstr>
      <vt:lpstr>Классификационные признаки рынка ценных бумаг: </vt:lpstr>
      <vt:lpstr>Участники РЦБ</vt:lpstr>
      <vt:lpstr>Терминология</vt:lpstr>
      <vt:lpstr>Терминология</vt:lpstr>
      <vt:lpstr>Структура рынка ценных бумаг </vt:lpstr>
      <vt:lpstr>Виды ценных бумаг </vt:lpstr>
      <vt:lpstr>Основные инструменты рынка ценных бумаг </vt:lpstr>
      <vt:lpstr>Основные инструменты рынка ценных бумаг </vt:lpstr>
      <vt:lpstr>Основные инструменты рынка ценных бумаг </vt:lpstr>
      <vt:lpstr>Основные инструменты рынка ценных бумаг </vt:lpstr>
      <vt:lpstr>Основные инструменты рынка ценных бумаг </vt:lpstr>
      <vt:lpstr>Рынок ценных бумаг Профессиональные участники</vt:lpstr>
      <vt:lpstr>Рынок ценных бумаг Профессиональные участники</vt:lpstr>
      <vt:lpstr>Рынок ценных бумаг Квалифицированный инвестор</vt:lpstr>
      <vt:lpstr>Рынок ценных бумаг Профессиональные участники</vt:lpstr>
      <vt:lpstr>Виды допуска </vt:lpstr>
      <vt:lpstr>Перечень финансовых организаций, допуск которых осуществляется в уведомительном порядке </vt:lpstr>
      <vt:lpstr>Перечень финансовых организаций, допуск которых осуществляется в разрешительном порядке</vt:lpstr>
      <vt:lpstr>Современные финансовые рынки Инфраструктура финансового рынка</vt:lpstr>
      <vt:lpstr>Современные финансовые рынки Инфраструктура финансового рынка</vt:lpstr>
      <vt:lpstr>Современные финансовые рынки Инфраструктура финансового рынка</vt:lpstr>
      <vt:lpstr>Современные финансовые рынки Валютный рынок</vt:lpstr>
      <vt:lpstr>Современные финансовые рынки Саморегулируемые организации (СРО)</vt:lpstr>
      <vt:lpstr>Современные финансовые рынки Саморегулируемые организации (СРО)</vt:lpstr>
      <vt:lpstr>Современные финансовые рынки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финансовые рынки</dc:title>
  <dc:creator>Учетная запись Майкрософт</dc:creator>
  <cp:lastModifiedBy>user</cp:lastModifiedBy>
  <cp:revision>47</cp:revision>
  <dcterms:created xsi:type="dcterms:W3CDTF">2021-11-09T04:41:15Z</dcterms:created>
  <dcterms:modified xsi:type="dcterms:W3CDTF">2025-09-22T05:36:22Z</dcterms:modified>
</cp:coreProperties>
</file>